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charts/chart1.xml" ContentType="application/vnd.openxmlformats-officedocument.drawingml.chart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0"/>
  </p:notesMasterIdLst>
  <p:sldIdLst>
    <p:sldId id="256" r:id="rId2"/>
    <p:sldId id="320" r:id="rId3"/>
    <p:sldId id="314" r:id="rId4"/>
    <p:sldId id="321" r:id="rId5"/>
    <p:sldId id="287" r:id="rId6"/>
    <p:sldId id="258" r:id="rId7"/>
    <p:sldId id="260" r:id="rId8"/>
    <p:sldId id="288" r:id="rId9"/>
    <p:sldId id="289" r:id="rId10"/>
    <p:sldId id="290" r:id="rId11"/>
    <p:sldId id="299" r:id="rId12"/>
    <p:sldId id="291" r:id="rId13"/>
    <p:sldId id="315" r:id="rId14"/>
    <p:sldId id="263" r:id="rId15"/>
    <p:sldId id="264" r:id="rId16"/>
    <p:sldId id="262" r:id="rId17"/>
    <p:sldId id="292" r:id="rId18"/>
    <p:sldId id="293" r:id="rId19"/>
    <p:sldId id="316" r:id="rId20"/>
    <p:sldId id="265" r:id="rId21"/>
    <p:sldId id="266" r:id="rId22"/>
    <p:sldId id="267" r:id="rId23"/>
    <p:sldId id="269" r:id="rId24"/>
    <p:sldId id="294" r:id="rId25"/>
    <p:sldId id="295" r:id="rId26"/>
    <p:sldId id="296" r:id="rId27"/>
    <p:sldId id="317" r:id="rId28"/>
    <p:sldId id="270" r:id="rId29"/>
    <p:sldId id="271" r:id="rId30"/>
    <p:sldId id="297" r:id="rId31"/>
    <p:sldId id="298" r:id="rId32"/>
    <p:sldId id="300" r:id="rId33"/>
    <p:sldId id="302" r:id="rId34"/>
    <p:sldId id="318" r:id="rId35"/>
    <p:sldId id="276" r:id="rId36"/>
    <p:sldId id="273" r:id="rId37"/>
    <p:sldId id="272" r:id="rId38"/>
    <p:sldId id="277" r:id="rId39"/>
    <p:sldId id="275" r:id="rId40"/>
    <p:sldId id="303" r:id="rId41"/>
    <p:sldId id="304" r:id="rId42"/>
    <p:sldId id="306" r:id="rId43"/>
    <p:sldId id="307" r:id="rId44"/>
    <p:sldId id="308" r:id="rId45"/>
    <p:sldId id="319" r:id="rId46"/>
    <p:sldId id="278" r:id="rId47"/>
    <p:sldId id="279" r:id="rId48"/>
    <p:sldId id="282" r:id="rId49"/>
    <p:sldId id="284" r:id="rId50"/>
    <p:sldId id="280" r:id="rId51"/>
    <p:sldId id="283" r:id="rId52"/>
    <p:sldId id="281" r:id="rId53"/>
    <p:sldId id="286" r:id="rId54"/>
    <p:sldId id="309" r:id="rId55"/>
    <p:sldId id="311" r:id="rId56"/>
    <p:sldId id="312" r:id="rId57"/>
    <p:sldId id="310" r:id="rId58"/>
    <p:sldId id="313" r:id="rId5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52% не нуждаются в провении специальных мероприятий</c:v>
                </c:pt>
                <c:pt idx="1">
                  <c:v>48% нуждаются в проведении специальных коррекционно - развивающих мероприятий в виде индивидуальных или подгрупповых занятий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66 % не нуждаются в проведении специальных развивающих мероприятий</c:v>
                </c:pt>
                <c:pt idx="1">
                  <c:v>34% нуждаются в проведении специальных развивающих мероприятий  в виде групповых, подгрупповых и индивидуальных занятий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0.65</c:v>
                </c:pt>
                <c:pt idx="1">
                  <c:v>0.34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 59% не нуждаются в проведении специальных развивающих мероприятий</c:v>
                </c:pt>
                <c:pt idx="1">
                  <c:v>41% нуждаются в проведении специальных развивающих мероприятий в виде групповых, подгрупповых и индивидуальных занятий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0.59</c:v>
                </c:pt>
                <c:pt idx="1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94 % не нуждаются в проведении специальных развивающих мероприятий</c:v>
                </c:pt>
                <c:pt idx="1">
                  <c:v>6 % нуждаются в проведении специальных развивающих мероприятий в виде групповых, подгрупповых и индивидуальных занятий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</c:v>
                </c:pt>
                <c:pt idx="1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59% не нуждаются  в проведении специальных развивающих мероприятиях</c:v>
                </c:pt>
                <c:pt idx="1">
                  <c:v>41% нуждаются в проведении специальных развивающих мероприятий в виде групповых, подгрупповых и индивидуальных занятий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0.59</c:v>
                </c:pt>
                <c:pt idx="1">
                  <c:v>0.41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60% не нуждаются в специальных развивающих мероприятиях</c:v>
                </c:pt>
                <c:pt idx="1">
                  <c:v>40% нуждаются в проведении специальных развивающих мероприятиях в виде групповых, подгрупповых и индивидуальных занятий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060232302562039"/>
          <c:y val="0.13761833194681228"/>
          <c:w val="0.33788159106411803"/>
          <c:h val="0.815590105813817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5:46:37.703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276 282,'-52'0,"35"0,-35 18,18-1,-1 19,18-19,17-17,-17 18,17-18,0 18,0-18,0 18,0 0,0-18,34 0,1-36,34 0,-35 1,18 0,-18-1,18 19,-35-18,1 17,-1 18,-34 0,-1 0,-33 35,33-17,-16 17,-18 0,18-17,16 0,1-1,17-34,17-19,35-17,-17 36,-2-1,-15-17,0 35,-18-18,17 1,-17 17,0-18,-17 18,-1 0,-16 35,17-17,-18 17,1 0,16 18,1-35,17 17,0-35,0 18,0-18,35 0,16-53,36 0,-1 0,-52 18,1 0,16-18,-51 53,18-18,-18 1,0 17,-35 17,16 1,-31 35,33 35,-17-53,16 18,1-35,17-18,17-36,35-17,-17-17,-3 52,4-35,-1 1,-35 34,17 0,-17 1,-52 52,16 18,-31 35,50-53,-18 0,18 18,17-53,0-35,35-18,-1 18,-17 17,18-35,-70 106,-16 18,-1-1,35-34,-19-1,3 1,33-36,-18 35,18-35,35-35,-1-1,35-17,35-18,-70 54,1-18,-18 35,-52 0,18 35,-17-18,34 1,-35 0,1-1,34 1,-35 0,18-18,17-18,0 0,0-17,0 17,17-34,1 16,-1 1,0-18,0 53,-17-17,-17-1,0 18,0 0,-18 35,18-35,0 35,-1-35,18 0,18-17,-18-18,17 17,-17-17,0 35,-35 17,17 1,-15 35,15 0,-16-18,34-17,0-1,0-34,0 17,0 17,0 1,0-18,0 17,0 1,0 0,17-36,-17 0,17 18,-17 18,0 0,-17 17,0 18,0-17,17-1,0-17,0 0,0-18,17-18,-17 0,0 1,0 17,-17-18,-1 18,18 0,-17 0,0 0,0 18,17-18,-18-36,1-17,17 0,0-18,0 18,0 36,0-1,0 36,0-1,0 19,0-19,0 36,0-35,0-1,-17 1,17-18,0-35,17-18,0 18,-17-1,18-17,-18 18,0 0,0 35,-18 35,-16 18,17 18,0-19,-1-16,1 17,17-36,0 1,0-18,0 18,17-18,1 0,50-71,-33 36,51-18,-51 18,-18 35,-1-18,-16 18,0 0,0 53,-16-18,-1 18,-1-35,18 35,0-89,18 1,-1 17,-17 1,0 17,-35 53,18-36,0 19,0-18,17 0,-18-18,18 17,0 1,0 0,-17 17,17 0,-17-35,17 18,0-18,-17-36,-1 19,18-1,-17-35,17 53,-17-17,17 17,0-18,0 0,0 18,0-18,0 18,17-18,-17 18,17 0,-17 18,35 18,-18-1,18 18,-35-35,0-1,0 1,0-36,0 1,0-36,0 18,0-19,0 1,17 88,-17 1,0-18,0 17,0-17,0-18,17-18,0-17,-17-19,0 1,0 0,0 18,0 35,0-17,-17 17,0 0,0 0,-18 17,18 1,0-18,-1-18,18 1,0-19,0-17,18 1,-1 34,-17 0,0 1,0-1,0 53,-17 36,17-18,0-18,0 18,-18-53,18 17,0-17,0 18,18 17,-1 1,-17-1,17 36,18 17,-35-52,0-19,17 19,-17-89,0 17,0 1,0 18,0-1,0 18,17-18,-17 18,17 18,1 17,-18-17,0 17,17 36,-1-36,-16 18,0-18,0 18,0-35,0-1,0-17,0 18,-16 17,-19 18,18-18,17 0,-34 18,34-53,0-35,34 0,-34 17,17 18,1 0,-1 0,-17 35,0-17,-35 35,35-35,-17-1,17 1,-17-1,17-52,17 35,-17 0,0 18,0 36,-17-19,0 0,17 18,-18-35,18-1,18-34,-1-19,0 19,-17-18,17 35,-17-18,18 18,-18 18,-18 17,18-18,-17 1,0 0,17-18,-17 35,17-35,0 18,0-18,0 35,0-18,0-17,-35 36,35-19,-17 1,17 0,0-18,0 17,0 1,17-18,0 0,1 0,16-35,1 17,-18-17,17 17,-34 0,0 18,0-17,0-1</inkml:trace>
  <inkml:trace contextRef="#ctx0" brushRef="#br0" timeOffset="9672">448 1112,'-34'17,"34"1,-35-1,35 2,-17-19,17 18,0-1,17-52,18-19,-1 19,-16 0,-1-1,-17 19,15-1,-15 18,0-17,0 17,0-18,-32 36,-3 17,-51 53,33-35,20 1,15-37,-16 19,34-19,34-70,-16-1,15 19,3-18,-2 0,-17 36,-17-1,0 18,0-17,0 17,0-18,0 18,0 18,-17 17,0-18,17 1,0-18,17-18,35-34,-18-1,1 17,16-34,-33 52,-72 89,22-36,-3 36,1 17,-18 0,35-52,-19 17,20-35,16-1,16-34,37-36,-1-19,-1 37,-16 0,-20-1,4 36,-19 18,-51 53,-1-19,35 2,-1-18,53-89,-18 16,35 2,-18-18,-17 18,1 35,-1-18,-17 36,-35 53,-1-19,4 20,-3-19,18-36,34-69,0 34,18-17,-1-2,-17 37,-17-17,18-1,-36 36,-18 18,-14 35,-1-19,51-34,-18-18,18 0,18-18,16-17,-34 35,17-17,-17 17,0 0,-17 17,0-17,17-35,17 0,0 17,1 18,-18 0,0 18,-18-1,53-34,-35-1,34-1,-17 2,-17 17,0 17,-17-17,17-35,0 18,17-1,-34 0,-2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29.484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147 281,'0'0,"0"17,0-17,18 35,0-35,0 18,18-18,-36 0,18 0,0 17,0-17,-18 0,18 0,0 0,0 0,-18 0,18 0,-18 0,18 0,-18 0,36 0,-36 0,18 0,-18 0,18 0,-18 0,36 0,-36 0,18 0,-18 0,18 0,0 0,0 0,-18 0,18 0,-18 0,18 0,0 0,-18 0,18 0,-18 0,18 0,-18 0,18 0,-36 0,0 0,-36 0,18 0,-18 0,36 0,0 0,0 0,18 0,-18 0,18 0,-36 0,36 0,-18 0,0 0,0 0,-18 0,0 0,0 0,18 18,-18-18,0 0,36 0,-18 0,18 0,-19 0,19 0,19 0,17-18,-36 18,18 0,18 0,-36 0,18 0,-18 0,18 0,-18 0,18 0,0 0,-18 0,18 0,18 0,-18 0,0-17,0 17,-18 0,18 0,0 0,-18 0,18-18,0 18,0 0,-18 0,0 18,-18-18,0 17,18-17,36-17,-18-1,-18 18,18-17,-18 17,-18 17,18-17,18-17,18 17,-36-18,18 18,-18 0,-18 18,0-18,0 17,36-17,18-17,0-18,0 35,0-18,-72 18,18 18,0-18,18 0,18-18,0 0,0 18,-54 18,18-18,-36 35,36-35,0 0,0 18,18-36,-18 1,0 17,0 0,-18 0,36-18,18 0,0 1,-18 17,-36 17,36-17,-18 0,18 0,-18-17,0 17,-18 0,18 0,-18 17,18-17,18 0,-18 0,18-17,18-1,-18 18,-18-17,0 17,-18 0,36 0,18-35,18 17,-18 18,18-17,-36 17,-36 17,-18 1,18-18,18 0,0 0,18 0,18-35,18 17,0 18,-18 0,-18-17,0-1,0 18,0-18,0 18,-18-35,0 35,-18 0,0 0,-1 0,19 0,0 0,18 0,-18 0,0 0,18 0,-18 0,18 0,18 0,54 0,-35 0,-37-17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38.54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1 122,'17'0,"1"0,17 0,0 0,-17 0,17 0,-35 0,18 0,-18 0,17 0,1 0,-18 0,18 0,-18 0,17 0,-17 0,18 0,-1 0,-17 0,18 0,-1 0,1 0,0 0,-1-17,-17 17,18 0,-1 0,-17 0,18 0,-18 0,18-18,-18 18,17 0,1 0,-18-17,17 17,-52 0,-18 0,53 0,-35 0,0 17,35-17,-18 0,18 0,-35 0,35 0,-17 0,17 0,-18 0,1 0,-1 0,0 0,1 0,-18 0,17 18,18-18,-35 0,35 0,-18 0,18 0,-17 0,-1 0,18 0,-18 17,18-17,-17 18,17-1,0 1,35-18,-17 0,-1 0,1-18,-1 18,-17 0,18 0,0-17,-1 17,-17-18,18 18,-18 0,17 0,1 0,-18 0,18 0,-18 0,17 0,1 0,-1-17,-17 17,18 0,-1 0,1 0,0 0,-18-18,17 18,-17 0,18 0,-1 0,1 0,-18 0,18 0,-18 0,17 0,1 0,-18 0,17 0,1-17,-1 17,-17 0,18 0,-18 0,18 0,-18 0,17-18,1 18,-1 0,1 0,0-17,-18 17,17 0,-17-18,0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44.687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299 140,'0'0,"18"0,-18 0,18 0,-18 0,17-17,-34 17,-1 0,-17 0,-18 0,35 0,18 0,-17 0,-1-17,18-1,0 18,0-17,0 0,0 0,0-1,0 18,-18-17,1 17,17 17,0-17,0-17,-18 34,-17 1,35-1,-18-17,36-35,-18 35,-18 0,1 18,17-18,-18 17,18-34,18-1,-18 18,0-17,-18 17,0 0,18 0,-17 0,17 17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54.281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159 17,'0'18,"0"-18,0 17,0-17,0 35,0-17,-17-18,17 18,0-1,0 1,0-18,0 35,-18-35,1 18,17 17,-17-18,17 1,0-18,0 18,-18-18,18 17,0-34,0-1,18 0,-18 18,0-35,17 18,-17-1,0 18,0-18,0 18,0-17,0 17,0-18,17 1,-17 17,18-18,-18 18,17-18,1 1,-18-1,17 18,-17 18,0-18,-17 17,-1 1,1-18,-1 0,18 0,-17 0,17 0,17-18,1 1,-36 17,-16 0,16 0,-17 0,35 0,-17 0,17 17,-17-17,17 18,0-18,0 18,0-18,17 17,0-17,-17 0,18 0,-1-17,-17-1,18 18,-36 0,1 18,-1-18,18 17,0-17,0 18,18-18,17 0,-1 0,19 0,-1 0,-35 0,0-18,1 1,-53 17,35 0,-17 17,17-17,-18 18,18-36,18 1,-18-19,0 36,0-17,-18 17,36-18,-18 1,0 17,0-18,0 18,-18-17,1 17,17 0,-17 0,-1 17,18 18,0-17,0-1,0-17,0 18,18-18,-18 0,17 0,-17-18,0 36,0 0,0-1,-17 1,17-18,0 17,0 1,-18-18,18 18,-17-18,17 17,0-17,0 18,-18-18,18 17,0 1,-17-18,17 18,-17-1,17 1,0-1,0-17,0 18,0 0,0-18,17-18,-17 0,17 18,-17-17,0 17,0-18,0 18,0 0,0 18,0-18,0 17,0-17,18 0,-18 0,17-17,1-1,-1 18,-17-17,17 17,-17 0,0 17,0-17,0-17,0-1,0 18,-17 0,0 18,17-36,17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01.171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176 122,'-17'0,"-1"0,1 0,-36 0,35 0,1 0,-1 0,18 0,-17 0,17-17,0-1,0 1,17-1,18-17,-35 18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03.04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282 352,'17'0,"-17"0,18 0,0-17,-1 0,-17 17,18-17,-18 17,17 0,-17 0,18-18,-53 18,0 0,-1 0,19 0,-18 0,17 0,0 18,36-18,0 0,-1 0,18-18,-35 1,18 17,-53-17,17 17,1 0,17-18,0 1,17 0,71-1,-53 1,1 17,-19-17,-17 17,-17 17,-19 0,1 1,18-1,-19 0,36 1,-17-18,34-18,1 1,0 17,-18-17,-36 17,19 17,-1-17,18 17,18-17,17 0,-17 0,-1 0,-34 0,-36 0,18 18,-18-1,35-17,0 17,1 1,17-18,35 0,18-18,-35 18,-36 0,-53 18,19-18,16 17,1 0,18-17,-1 17,18-34,18 0,17 0,-18 17,19-18,-36 18,-18 0,0 0,36 0,35 0,0 0,-18 0,-35 0,-18 0,-17 0,-18 18,36-18,-19 0,72 0,16 0,37-35,-72 35,18-17,-87 17,16 17,19-17,-1 0,18 0,0 0,53-35,-18 35,-17-17,-1 0,-34 17,-1 17,18-17,0 17,0-17,0 35,18-35,-18 0,17 0,19 0,-36 0,17 0,-17 0,18 0,-1 0,19-17,-19-1,1 18,-18-17,0 0,0-1,0 18,-35-17,17 17,0 0,-34 0,52 0,-18 0,-17 17,35-17,-18 18,18-1,-17-17,-1 17,18-17,-18-17,18 0,0-35,18 17,-18 18,0 0,0-1,0 18,0-34,18 34,-1-18,54 18,-1 0,0 0,1 0,-36 0,-35 0,18 0,-36 18,-17 16,-18-16,18-1,0 18,-1-18,19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10.625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19 109,'0'0,"36"0,-18 0,0 0,0 0,-1 0,-17 0,18 0,0 0,0 0,-18 0,18 17,0-17,-18 0,17 0,-17 0,18 0,-18-17,-35 0,35 17,-36 0,36 0,-18 0,18 0,-18 0,18 0,-18 0,1-18,-1 18,18 0,-18-17,18 17,-18 0,0 0,18 0,-18 0,18 0,-17 0,17 0,0-17,17 17,19-17,0 17,-18-18,17 18,1 0,-18 0,-18 0,35 0,-35 0,18 0,0 0,0 18,-18-18,18 0,-18 17,18-17,-18 0,17 0,1 0,-18 0,18 0,-36 0,0 0,18 0,-17 17,-19-17,36 17,-18-17,18 18,0-1,0-17,0 17,0-17,0 18,0-18,0 17,0 0,0-17,0 17,-18-17,18 18,0-18,0 17,0 0,0-17,0 18,0-18,0 17,0-17,0 17,0 0,-18 1,1-36,17 1,-18 0,18-18,0 18,0-18,0 35,0-17,0 17,18-34,-18 34,17 0,-17-18,18 18,0 0,-18-17,18 17,-18 0,0 17,0 1,-36 16,36-34,-35 35,-1-35,0 34,18-34,1 18,17-1,-18-17,18 0,18 0,17 0,-17 0,0-17,0-1,-18 18,18-17,-18 17,0-17,0-1,0 18,-18-17,0 17,18 0,-18 0,18 17,0-17,18 0,18-17,-36 0,-36 17,36 0,18 0,17-35,1 35,-18-17,-18 17,-36 0,1 0,-1 0,0 0,18 0,1 0,17-17,17 17,1 0,18 0,-18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19.75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0 86,'17'19,"18"-19,-17 0,35 0,-36 0,1-19,-1 19,1 0,-18 0,18 0,-18 0,17 0,-17 0,18 0,-1 0,-17 0,18 0,-18 0,-18 0,-17 0,18 0,-19 0,19 0,-1 0,1 0,-1 0,1 0,-1 0,18 0,-18 0,18 0,-17 0,-1 19,18-19,0 18,0-18,0 19,0-19,0 18,0 1,0-19,0 18,18-36,-18-1,17-18,-17 19,0-1,0 38,0-1,0 1,-17-1,34-55,1 0,17 18,18-18,-53 37,17-18,-17 18,0 18,-17 1,17-1,-18 1,18-19,18-37,-18 18,0 38,0-19,-18 18,18 1,0 0,0-19,35-38,1 20,-19-19,1 37,-18-19,0 19,0 19,0 18,0-37,0 18,-18 1,18-19,0 19,0-1,-17 1,-1-19,18 18,-18 1,1-19,17 0,-18 0,18 0,-17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32.234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441 112,'-36'0,"-17"18,36 0,-1-18,18 0,-17 0,17 0,-18 0,18 0,-18 0,18 0,-17 0,-1 0,18 0,18 0,87-18,-34 0,-36 18,0 0,-17 0,-53 18,-71-18,71 0,0 0,17 0,0 0,71 0,53-18,0 0,-1 18,-52 0,-53 0,-106 0,1 18,-36 0,0-18,53 0,18 0,34 0,72 0,69-18,18 0,18 18,-88 0,0 0,-71 0,-52 18,-1 18,-17-18,71-18,52 0,35 0,54-72,-36 72,-35-18,-18 18,-123 18,-35 18,-18 0,17-19,72 1,34-18,18 0,18 0,52 0,-17 0,52-18,-16 1,-1-1,-36 18,-34 0,-71 0,-70 0,0 18,70-18,53 0,17 0,54 0,52-54,36 1,-19 53,-16-54,-71 54,-18-18,-35 18,-35 36,-1-18,-52 0,0-1,53-17,70 0,53-35,53 17,-35 0,-53 18,-53-18,-36 18,-34 18,-18 0,-35 0,-36 0,54-1,-1-17,53 0,53 0,35 0,18 0,18-17,-36 17,-18-18,1 18,-18 18,-70 17,-1 19,18-54,-17 18,35-1,17-17,0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35.531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480 108,'-36'0,"-17"0,-17 0,34 0,-34 0,17 0,35 0,36 0,70 0,71 0,-18 0,-17 0,-71 0,-35 0,-1 0,-17 17,-17 1,-36 17,0-1,35-16,36-53,17 18,18-18,0 0,-35 35,-1-18,-52 36,-71 17,-18 0,54-35,34 34,19-34,17 0,17-34,36 16,18 1,0-18,17 17,-53 1,-17 17,0-17,-71 34,-53 0,-18 18,53-17,54-18,34-35,36 17,-17 1,-19 0,19 17,-36-18,-36 36,1-1,-18-17,35 0,18-17,36-18,-1 17,0 18,-35 0,-53 35,-53 17,18-34,35 17,36-18,34-52,54-17,-1 35,1-1,-18 1,-35 17,-1 0,-17 0,-53 35,-70 17,-1 0,1 0,52-17,36-17,35-18,-18 17,0-34,18-1,36-17,34 18,36 17,-53-17,-18 17,-87 34,-1 1,-18 17,36-34,17-18,18 17,53-52,71 1,-19 16,-34 1,-36 17,-52 17,-19 1,-17-1,18 18,17-35,107-35,-36 18,-18-1,-17 18,-1 18,-52-1,-18 53,18-70,-1 35,54-53,17 1,18-18,0 35,0-18,-53 18,0 18,-17-1,-19 1,-17-18,36 17,-1-17,0 0,18-35,53-34,-35 34,17 17,-35 1,-17 34,-54 1,-35-1,-17 1,34-18,54 0,70-35,18 17,0 1,-17 17,-19-17,-17 17,0 17,0-17,71 0,35 0,17 0,-70 0,-35 17,0-17,-1 0,-17 18,-17-1,-19 18,1 0,-36 0,36-18,0 1,35-18,0-18,17-17,72 0,17 18,-18-18,-17 35,-54 0,-70 18,-17 16,52-34,-17 0,35 0,-18 0,-17 0,17-17,18 0,0-1,35-17,1 1,-19 34,-105 17,17-17,18 0,18 17,0-17,70-52,18 35,0-18,0 0,-35 35,-1-17,-52 34,0 0,-36-17,36 0,-18 0,53 0,0-34,35 16,-35 18,18-17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25.64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211 35,'-17'0,"-1"0,-17 0,35 0,-35 0,17 0,-17 0,17 0,18 0,0 0,36 0,-1 0,-18 0,-17 0,18 0,-53 17,35-17,-18 0,18 18,18-18,17-18,-18 18,1-17,-18 17,18-18,-18 18,17 0,1 0,-1-17,-17 17,-17 0,-1 17,1-17,-19 18,19-18,-18 0,0 17,17-17,0 0,18 0,-35 0,35 18,18-18,-1 0,1 0,17-18,-17 1,-1 17,-17 0,18 0,-18-18,17 18,-17 0,18 0,0 0,-18 0,17 0,-17 0,18 0,-1 0,1 0,-18 0,18 0,-18 0,17-17,-17 17,18 0,-18 17,-18 1,-17-18,-18 0,0 17,18 1,18-18,-1 0,1 0,-1 0,18 0,18 0,17 0,-18 0,1 0,-18 0,17 0,-17-18,18 18,0-17,-18-1,17 18,-17 18,18-18,-18 17,-35 1,35-1,-36-17,19 18,-1-1,18-17,-17 0,-36 0,35 0,18 0,-17 0,-1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40.750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634 210,'-35'17,"35"-17,-35 0,35 0,-18-17,-17 17,35 0,-17-18,-19 18,36 0,-17 0,17 0,-36-17,36 17,36 0,-1 17,35 1,-34-18,-36 0,17 0,-17 0,18 0,-1-18,1 18,-18 0,18 0,-1 0,-17 18,18-18,-18 0,18 0,-54 17,-17-17,18 0,-35 0,-1 0,1 0,17 0,18-17,17-1,36 18,35-35,-18 0,-18 35,1-17,-88 17,-71 52,53-52,-1 18,54-1,35-17,0-17,18-1,35-17,35-17,-35 34,-18 1,0-1,-17 18,-18 0,-18 18,36-18,70-18,0 1,-53 17,-17 0,-18 0,-18 0,-17 35,-36 17,19-17,-37 0,37 0,34-17,71-53,17 0,54 0,52 17,-35 18,-53 0,-35 0,-36 0,-52 0,35 18,-35 17,-18-18,18 18,-18-17,18-1,-18 1,35-18,18-18,35 1,18-1,-17 1,-1 17,-35 17,-71 1,1-1,35 18,17-35,53-17,18-1,0 1,-18 17,-70 17,35-17,-35 0,-18 0,0 0,18 0,17 0,1 0,17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44.359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278 142,'-35'0,"-17"0,17 0,1 0,16 0,18 0,18 0,34-50,0 17,52-1,-18 17,-69 17,-17 0,-34 17,-1 17,-17-18,18 1,34-17,52-17,17-33,-17 33,-35 17,-69 17,0 0,0 0,-34 16,120-33,1-17,17 1,-35-1,1 17,-36 0,-16 33,-1-16,0 0,18-17,34-34,70 18,-35-1,17 0,-52 17,-51 17,16 0,-16-1,-1 1,35-17,-17 0,17 17,0-17,0 17,-17-17,17 16,0-16,0 34,17-34,-17 17,-17-17,-1 16,18-16,-17 0,-18 0,35 0,-17 0,17 0,-17 0,-1 0,18 0,-17 0,17-16,-17 16,-18 0,18 0,-18 0,18 0,-35 0,52 0,-18-17,18 0,18 0,-1 1,35 16,0 0,-17 0,17 0,-18 0,18 0,-17 0,17 0,17 33,-34-33,17 0,-52 0,17 0,-52 17,1-17,16 0,18 0,18 0,-1-34,18 18,-1 16,-86 0,0 0,0 16,-17-16,17 0,35 0,17 0,17 0,1-16,-18-1,-35 17,18 0,-18 0,18 0,17 0,17-17,87 0,-69 17,-18 0,-69 17,-17 0,34-17,0 0,53 0,51-34,-17 18,-35 16,1 0,-53 0,-17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48.140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557 369,'-52'0,"-70"-18,0 1,-18-19,53 19,52-1,35 18,17-35,18 18,52-1,18 0,17 1,-34-1,-36 18,-17 0,-87 0,-1 18,1-1,17-17,0 0,52-17,18-1,-17 1,-1 17,1 0,-53 0,-18 0,1 0,35 0,17-18,0 1,34-18,36 17,0 0,-52 1,-1 17,1 0,-36 17,1-17,-1 18,-17 0,-17-1,17 1,-17-18,121 0,19-18,-1 1,-17 17,-53 0,1 0,-18 17,-18 1,-17-1,18 1,-53 17,-17-18,34 1,1-18,52 0,17-18,53 1,0-1,-52 18,-1 0,-17 0,-17 0,-18 0,-35 35,-17-17,17 17,52-35,53 0,52-17,1-1,17 18,-36 0,-51 0,-1 0,-17 0,0 18,-35-1,1 18,-19-17,-52 35,1-18,51-35,18 0,70 0,18-35,16 17,-34 0,0 18,-35 0,18 0,-71 18,-17 17,53-17,-18-1,35-17,52 0,36-17,-1-1,0 18,-34 0,-53 0,-18 0,-51 35,-36-17,17-1,-34 1,105-18,17 0,17 0,18 0,17 0,18 0,18 0,-18 0,-18 0,-35 18,1-18,-36 17,1 1,-18 17,-17-18,17-17,17 18,36-18,52-18,-1-17,-16 35,-1 0,-34 0,-18 18,-70-1,35 1,-18 0,36-18,17 0,35 0,52-18,1 0,-36-17,18 35,-18-17,-34 17,-53 17,-35 1,0-1,18 1,-36-18,71 0,17 0,35-53,17 53,53-52,-53 34,36 0,-71 1,18 17,-87 0,-18 0,-35 0,18 0,52 0,52 0,36-18,17 18,-36-17,-16 17,-53 0,-35 17,35 1,0-18,53 0,34-35,18 0,-18 17,-34 18,-1 0,-34 0,-36 18,-16-1,-36-17,35 0,18 0,17 0,35 0,52 0,0-35,-17 17,0 18,-17 0,-36 0,-17 18,-17 0,0-1,34-17,36 0,69 0,0-17,-34 17,-36 0,1 0,-71 35,18-18,-17 18,-53 1,35-36,18 17,34-17,18 0,35 0,35 0,35-35,-18 35,-34 0,-18 0,-18 0,-17 0,0 18,-35 17,-35-35,0 35,18-35,17 0,35 0,70-18,17-17,18 18,-70-1,0 18,-35 0,-18 0,1 18,-53-1,-17 1,52-1,70-17,52-17,-52 17,-18 0,1 17,-36 1,-16 17,-54-17,36-1,17 1,17-18,18 0,18 0,17 0,-18 0,1 0,-18 17,-18 1,-17-1,0-17,18 18,17-36,52 1,18-1,35 18,-35 0,0 0,-35 0,-18 0,-34 35,-1-35,-17 18,-17-1,-18-17,18 18,17-18,17 0,18-18,0 1,0 17,0-18,0 18,18-35,-18 18,35 17,-35 0,17-18,-52 18,0 0,18 0,34 0,18-35,18 17,-1 1,-17 17,0-18,-35 1,-35 17,-35 0,-17 0,-1-18,36 1,17 17,35-18,0 0,0-17,35 18,0-18,-18 35,1-18,-36 18,-17 0,-34 0,-19 0,-17-18,53 1,35-1,17 18,17-35,35 18,18-1,-35 18,0 0,-52 18,-18-1,35 1,-35-1,0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59:54.750"/>
    </inkml:context>
    <inkml:brush xml:id="br0">
      <inkml:brushProperty name="width" value="0.05292" units="cm"/>
      <inkml:brushProperty name="height" value="0.05292" units="cm"/>
      <inkml:brushProperty name="color" value="#F2F2F2"/>
      <inkml:brushProperty name="fitToCurve" value="1"/>
    </inkml:brush>
  </inkml:definitions>
  <inkml:trace contextRef="#ctx0" brushRef="#br0">123 0,'18'0,"-18"0,18 0,17 0,18 0,-1 0,19 0,-18 0,-1 0,-52 0,-52 34,-36-34,-36 35,19-18,34 0,36-17,53 0,17-17,-17 17,17 0,-18 0,1 0,-36 0,-34 0,16 17,19-17,34 0,36-17,35 0,-35 17,-18 0,-17 0,-36 17,-52 0,-18 1,35-1,53-17,18 0,52 0,36-35,-1 18,-34 17,-19-17,-34 17,-88 17,-54 0,36 1,36-18,34 0,18 0,18 0,34-35,36 18,-35 17,-18 0,-17 0,-18 0,-35 17,-36-17,1 0,17 0,36 0,17 0,35 0,53 0,-18-17,18 17,-35 0,-35 0,-18 0,0 17,-36 18,-16-35,-19 17,18-17,1 0,34 0,18 0,18 0,34 0,19-17,17 17,-53 0,18 0,-53 0,-35 17,-18 17,-53-16,1-1,-19-17,72 0,34 0,18-17,18 17,34-18,1 1,0 17,0 0,0 0,-36 0,-17 0,0 17,-35 1,0-1,-36 0,54-17,-18 0,35 0,35-17,0 0,18 17,-18-18,18 18,-36 0,-34 0,-54 18,19-1,-19-17,1 0,52 0,71 0,88 0,0 0,-1 0,-52 0,-35 0,-35 0,-36 17,-17 0,0 1,-18-1,-35-17,-18 0,-17 0,0 0,53 0,52 0,36-35,-1 18,36 17,53-17,-36 17,-17 0,0 0,-36 0,-17 0,-17 17,-19 0,1 1,-35-18,-36 0,71 0,17 0,36 0,52 0,1 0,-1 0,-17 0,-35 0,-1 0,-34 34,-36-17,-35 18,17-35,54 0,70 0,-1 0,19 0,-36 0,-17 0,-71 0,0 17,-17 0,-1-17,36 0,53-34,17 17,35 17,36-18,17 18,-35 0,-18 0,-52 0,-18 0,-35 0,-1 18,-34-1,-35 0,-19 0,54-17,35 0,35 0,17-34,36 34,0-17,35 17,-18 0,-17 0,0 0,-36 0,1 0,-36 17,-34-17,-36 0,35 0,35 0,36 0,88 0,17 0,-35 0,-53 0,0 0,-17 0,-18 17,-36 0,-34 1,17-18,-17 0,52 0,36 0,17 0,0-18,18 18,-35 0,-1 0,-34 0,-36 0,-18 0,19 0,-1 0,53 0,0 0,53-17,-18-17,-18 34,19-18,-36 18,-18 0,36-34,-18 34,17-17,-52 17,17 0,1 0,17 0,0 0,35 0,18-18,-36 18,-52-17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9:05.39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0 55,'0'-17,"18"17,16 0,-17 0,0 0,0 0,18-17,-18 17,0 0,-17-18,17 18,-17 0,18 0,-18 0,17 0,0 0,-17 0,17 0,-17 0,17 0,-17 0,18 0,-1 0,-17 0,17 0,-17 0,17 0,-17 18,-34-18,34 0,-17 0,17 0,-35 0,35 0,-17 0,17 0,-17 0,0 0,-1 0,18 0,-17 0,17 0,-17 0,0 0,17 0,-17 0,-1 0,1 0,17 0,-17 0,17 0,-17 0,17 0,-17 0,0 0,17 0,17 0,17 0,0 0,1 0,-18 0,0 0,18 0,-1 0,0 0,-16 0,16 0,-17 0,-17 0,17 0,-17 0,35 0,-35 0,17 0,17 0,-34 0,17 0,1 0,-18 0,-18 0,1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9:09.093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282 135,'0'0,"17"0,1 0,0 0,-1 0,1 0,17 0,-18 0,1 0,0 0,17 0,0 0,-35 0,35 0,-35 0,18 0,-18 0,17 0,-17 0,18 0,-36 0,1 0,-1 0,1 0,-1 0,18 0,-18 0,1 0,-1 0,18 0,-17 0,17 0,-18 0,18 0,-18 0,1 0,17 0,-18 0,18 0,-17 0,17 0,-18 0,1 0,17 0,-18 0,18 0,-18 0,18 0,-17 0,17 0,-18 0,1-17,17-1,17 18,-17-17,18 17,-18-17,17 17,-17 0,18-18,0 18,-18 18,17-18,-17 17,18-17,-18 17,0-17,0 18,0-1,0-17,17 0,1-35,-1 18,-17 0,18 17,-18-18,35 36,-35-18,18 17,-18-17,35 0,-17-35,-18 35,35-17,-35 17,0 17,-18-17,1 0,-1 0,0-17,-17-1,0 18,35 0,-18 0,18 0,-17 0,-1 0,1 0,17 0,-18 0,18 0,-17 0,-1 0,18 0,-18 0,18 0,-17 0,-1 0,1 0,17 0,-18 0</inkml:trace>
  <inkml:trace contextRef="#ctx0" brushRef="#br0" timeOffset="3953">721 780,'0'17,"0"1,-17-1,-18 0,17 18,1-17,-1 17,0-18,18 0,-17 1,17-18,17-18,54-34,-19 35,1-18,0 17,-35 18,-1-17,1 0,-53 34,17-17,-17 35,0-18,17 1,0-1,18-34,36-1,34 1,0-18,-35 18,-17-1,17 1,-17-1,-18 18,-18 18,1 17,-1-35,0 34,54-68,-19 16,18-17,1 18,-36 0,17-1,-17 1,0 17,-17 17,-1 1,0-1,1 18,-1 0,1-35,17 17,17-34,1-18,17 17,-17 1,-1 17,-17 17,-17 18,-1 17,0-17,-17 0,18 0,-19 0,36-35,36-52,16-1,1 36,17-35,-52 34,0 1,-1-1,-70 53,36-17,-18 16,-36 36,36-35,0 0,35-18,18-34,-1-18,18 18,1-1,-19 18,1-17,-18-1,17 18,-34 18,-18-1,35 1,17-18,36-53,-36 53,19-35,-36 35,-36 18,19 17,-18-18,0 18,17 0,0-35,36-35,-18 35,18-17,-18 17,17 0,-17 17,-53 0,53 1,-35-18,18 0,17 0,-18 17,0-34,18-1,0-16,36-1,-36 35,17-18,-17 18,0 18,-35 17,35-18,0 0,0-17,0 18,18-18,-18-18,17 18,-17 0,0 18,-17 17,-1-35,18 17,0-17,-18 35,1-35,17-18,-18 1,18 17,0-17,0-1,0 1,18-1,-18 18,0 18,0-1,-18 1,1 34,17-35,0-17,35-35,-18 35,-17-17,18 0,-18 17,18 0,-18 0,0 17,0-17,17-17,-17 17,0 17,0-17,0 17,-17 1,17-18,17 0,18-35,-17 18,0-1,17 1,-35 17,17-18,1 18,-1-17,-17 0,36 17,-19-18,1 18,-1 0,-17-17,18-1,-18 18,0-17,0 17,18-18,-18 18,0 0,0 18,0-1,-18 1,0-1,18 1,18-71,0 36,-18-35,17 34,-17 18,0-35,0 35,-35 0,17 18,1-18,-36 35,35-35,1 0,17-18,17 1,-17 17,-17 0,-18 17,17 1,-35 16,36-34,-1 18,-17-18,53-35,-1 18,1-1,-1 1,-34-1,-36 18,18 18,-18 17,18-18,17 0,18-17,-17-17,17 0,0-18,0 35,0-18,0 1,0 0,-18 17,1 17,-1 0,0 18,1-17,17 16,-18-34,18 18,0-18,0 17,0-17,18 0,-1 0,1-35,17 18,-35 17,18-17,-18 17,17 0,-17 17,-17 18,-1-18,1 18,17-17,-18-1,18 0,-18 1,1-1,17-34,0-1,0 1,0 17,0-35,0 35,0-17,-18-1,1 18,-36 35,53 17,-35-17,17 17,18-17,-17 0,17-17,0-1,-18-17,18 17,18-34,17-18,-18 18,1-1,-18 18,0 18,-18 17,18-35,0 17,0-17,0-35,0 53,0-1,0 18,-17 0,17-18,0-17,0 18,17-36,19 1,-19-1,18 1,-17-1,-1 18,-17 18,0-18,0-18,0 1,18-35,0 52,-1-18,-17 1,0-1,-35 18,17 18,-17-1,18-17,-1-17,36-18,-18 18,17 17,1-18,-18 18,17-35,1 18,-18 0,0 34,-18 18,1-18,-1 18,18-18,0-17,0 18,18-18,-1 0,19-52,-1 34,-18-17,1 35,-18-17,18 17,-18 17,0 1,-36-1,19 35,-1-17,1-35,17-35,35-17,-18 35,19-18,-19 18,1-1,-18 18,0-17,-35 17,17 17,-35 18,36-35,-1 17,0-17,18-34,18 16,0-17,17 18,-35-1,35 18,-35-34,18 34,-54 0,-16 52,16-35,-16 53,34-53,-35 18,36-17,-1-1,18-17,0-35,0 0,18 18,-1-35,1 34,0 18,-18-35,0 53,0-1,0 18,-18 0,18-18,-18-17,18 35,0-35,0 18,-17-36,-1 18,18 18,-17-1,17-17,0 17,17-34,1-18,35 18,-1-18,1 18,-18-1,-17 18,-18-17,0 17,0 17,0 18,0-18,-18 1,1-1,17-17,-18 18,18-18,18-35,-18 17,17 1,-17 34,-35 18,0 0,0 0,35 0,-18-35,18 17,0 1,18-53,17 17,-18 1,1 17,-18 0,0 17,0-17,0 18,0-1,0 1,0-18,18-18,-18 18,17-17,-34 17,-1 17,18 1,0-18,18-35,-18 35,17-35,1-17,-1 34,1-17,-18 18,0 34,0 18,-18 0,18-18,0 1,0 17,0-35,0 17,-17 1,-1-1,18-17,-17 35,17-35,-36 17,36 1,-17-18,17 0,-18 0,1 0,-1 0,18 0,-35 0,35 0,-35 0,17 0,1 0,17-18,35 1,-18-1,19 18,-36-17,17 17,1-17,-1-1,18 18,-17-17,0 17,-1-18,1 1,-1 17,-17-18,18 18,0-17,-54 17,-34 17,17 1,18-1,18-17,-19 18,36-1,0-34,0-1,0-17,18 1,17-1,0 17,0 1,-35 0,-35 17,18 17,-18 0,17 1,-17 17,0-35,17 17,18-17,-18-17,18-1,0-17,53 1,18 16,-1-17,18 18,-53-18,-35 35,35-17,-35 17,18 0,-18 0,17 0,1 0,-1 0,-17 0,18 0,0 0,-1 0,-17 0,18 0,-18 0,17 0,-17 0,18-18,0 18,-18-17,0 17,0 17,-18 1,0-18,1 34,-1-34,18 18,0-36,0 1,0-18,0 18,0-1,0 1,-35 0,35-1,-35 18,0-17,-18 17,0-18,36 1,-19 17,1-18,18-16,-1 34,-17-18,35 1,-35-1,35 18,-18-17,18-1,0 18,-17-17,17 17,-18-17,0 17,18-18,-35-17,-53-34,36 51,-54-51,18 16,0 1,53 17,17 18,18-1,18 18,17 0,-17 0,-1 0,1 0,17 0,-17 0,-1 0,-17 0,18 0,-18 0,17 0,-17 0,18 0,-18 18,0-1,0 1,0-1,0 1,0-1,0 0,0-17,18-17,-18 0,17 17,-17-18,18 18,-1-35,-17 0,0 1,0-1,0 17,0 18,0 0,0 18,0-1,0 1,0-1,0-17,0 17,18 1,17-53,0 18,0-1,-17-17,-18 35,0 18,-18 17,1-35,17 17,0-17,-18 17,36-17,-18 0,35-17,0-18,-17 18,17-1,-35 18,-18 18,1-1,17 1,0-1,0-34,17-1,19 1,-36-1,17 18,-34 35,17-52,0-1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9:39.343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  <inkml:brush xml:id="br1">
      <inkml:brushProperty name="width" value="0.05292" units="cm"/>
      <inkml:brushProperty name="height" value="0.05292" units="cm"/>
      <inkml:brushProperty name="color" value="#E6E6CE"/>
      <inkml:brushProperty name="fitToCurve" value="1"/>
    </inkml:brush>
  </inkml:definitions>
  <inkml:trace contextRef="#ctx0" brushRef="#br0">18 318,'17'-18,"-17"18,18-18,-18 18,35 0,0-17,-17 17,-1 0,18 0,-17 0,-18 0,17 0,1 0,-18 0,18 0,-18 0,17 0,18 0,-17 0,17 0,0 0,0 0,0 0,-35 0,36 0,-36 0,17 0,1 0,-18 0,17-18,1 18,-18 0,17 0,-17 18,0-1,0 1,-52 17,-1 0,18 1,0-19,0 1,17-1,18-17,18-17,-18 17,17-18,-17 18,18 0,-1 0,1 0,-18 0,17 0,-17 18,0-1,0-17,0 36,0-19,0 1,-17-18,17-35,17-1,1 19,0-36,-18 53,0-18,0 18</inkml:trace>
  <inkml:trace contextRef="#ctx0" brushRef="#br0" timeOffset="1907">843 247,'0'0,"0"18,0-1,0 1,0 0,18-36,-18 0,18-17,-18 0,0 0,0-18,0 0,0 35,-53-35,35 53,18 0,-17 0,-1 18,1 17,-1 18,18 0,0 0,0 17,0-34,35 16,-17-34,17-18,0 0,-17 0,-1 0,18-35,-17 17,-1 1,1-1,-18 0,18 18,-1-17,-17 17,0-18</inkml:trace>
  <inkml:trace contextRef="#ctx0" brushRef="#br0" timeOffset="9125">545 688,'0'0,"35"0,-35 0,17 0,1 0,0 0,-1 0,1 0,-18 0,35 0,-18 0,1 0,-18 0,18 0,-1 0,-17 0,18 0,-1 0,1 0,-1 0,1 0,0 0,-18 0,17 0,1 0,-1 17,-17-17,0 35,0-35,0 18,0-18,-17 18,-1-18,18 35,-17-35,17 18,0-18,0 17,0-17,0 18,0-1,0-17,0 18,17 0,-17-1,0 1,18-18,-18 35,17-53,-17 1,18 17,-1-18,19-35,-19 18,1 18,-1-19,-17 19,0-1,0 0,0 18,0-17</inkml:trace>
  <inkml:trace contextRef="#ctx0" brushRef="#br1" timeOffset="18344">18 458,'0'18,"17"-18,-17 0,18 0,-18 0,17 0,-17 0,18 0,-1 0,-17 0,18 0,-18 0,35 0,-35 0,18 0,-18 0,17 0,-17 0,18 0,-1 0,-17-18,-17 18,-1 0,1 0,-1 0,1 0,-19 0,19 18,-1-18,1 0,-1 18,1-18,17 0,0 0,17-18,1 18,-18-18,17 18,1-17,-18 17,17 0,-17 0,18-18,-18 18,18 0,-1 0,-17 0,18 0,-18 0,17-17,-34 17,-1 0,18 0,-17 0,-1 0,0 0,18 0,-17 0,17 0,-18 0,18 0,-17 0,-1 17,1-17,17 18,0-18,-18 17,18-34,18-1,-18 18,17-17,-17 17,18 0,-18 0,17 0,1 17,-18 1,0-18,0 35,0-35,0 18,0 17,0-35,0 35,0-35,0-17,0-1,0-17,0 35,0-18,17 0,-17 1,0 17,0-18,0 18,0-17,0 17,18-36,-18 36,18 0,-18-17,17 17,1-18,-36 1,1 17,17-18,-18 18,0 0,-17 18,18-18,17 17,-18 1,18-1,0-17,-17 18,17-18,0 18,0-1,17 1,-17-1,18 1,-18-18,17 18,1-18,-18 17,17 1,-17-18,0 18,0-18,0 17,0-17,0 18,0-1,0-17,0 18,18-36,0 1,-1-1,-17 1,0-1,0 18,0-18,0 18,0-17,0-1,0 18,0-18,0 18,0-17,0 17,0-18,0 1,0 17,0-18,0 18,18-35,-18 35,17 0</inkml:trace>
  <inkml:trace contextRef="#ctx0" brushRef="#br0" timeOffset="305813">70 265,'-17'17,"-1"1,18 0,0-18,-17 17,17-17,0 18,0-18,0 17,0 1,17-18,1 0,-1-18,18 1,18-1,-35 1,17-19,0 19,-35-1,18 18,-54-18,1 54,18-19,-36 36,53-53,-18 18,1-1,17 19,0-36,0 17,0 1,0-18,0 17,35-52,-17 35,-18-17,17-1,1-17,-18 35,-18-18,1 18,-19 0,19 0,17 0,-35 18,17-18,1 35,17 18,0-36,0 19,0-19,0 36,0-35,0-1,0 1,0 0,35-18,-18 0,18-18,1-17,-19 17,1-17,-1 17,-17 18,0-17,0 17,-35 35,35-17,-17-1,-1-17,18-35,18-36,-18 54,0-1,0 1,0 17,0 17,0 18,-18-17,18 0,0 17,18-35,17 0,-35-18,35 1,-35-19,0-16,0 52,0-18,-18 18,1 0,-1 18,1 34,17-34,0 0,0 17,0-35,0 18,0-18,17-18,-17 0,0-17,0 35,0-18,0 1,-17 17,-1 0,0 17,18 36,-17-35,17 0,0-18,0 17,0-17,0-35,-18 17,-17-17,35-18,0 36,0 17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4:54.609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157 281,'0'0,"17"-18,-17 18,17-17,-17 17,18-18,-1 18,-17-17,17 17,-17 0,17 0,-17 0,18 0,-18 17,0-17,0 18,0-1,0 1,-18-18,1-18,17 1,-17-18,17 0,0 17,0 1,0-18,0 17,0 1,0-1,0 0,0 1,0 17,0-18,0 36,0-1,0 1,0 35,0-36,0 1,0-1,0 1,0-18,0 35,0-18,0 1,0-18,-17 17,-1-34,18-1,0-17,0 18,0 17,0-18,0 1,0 17,0-18,-17 36,17-18,0 35,-17 0,17 0,0-18,-17 1,17-1,0 1,-18-18,18 18,18-36,-1 0,-17 18,0-17,0-18,17 35,-17-35,0 17,0 1,0 17,0-18,0 18,0-17,17 17,-17-18,18 1,-18 17,17-18,-17 18,17-17,-17-1,0 18,0 0,-17 35,17-17,0-1,0-17,0 35,0-35,0 18,0-1,0-17,0 18,0-1,0 1,0-18,0 17,-17 1,17-18,0 17,0-17,0 18,0-18,0-18,0 1,0-1,0 18,0-35,0 35,0-17,0 17,0-18,0 18,-18-35,18 35,0-17,-17 17,17-18,0 1,0 17,0-18,0 18,0-17,0 17,0-18,0 0,0 18,0-17,-34 17,16 35,1-35,17 18,-17-1,-1 1,18-18,-17 17,17 1,-17-1,17 1,0-18,0 17,0-17,0 18,0-1,-17 1,-1-1,18 1,0-18,0 17,0-17,0 18,18-18,-1 0,0 0,0-18,-17 1,18 17,-18-18,17 18,0-17,-17 17,18 0,-18 0,-18 17,1-17,17 18,0-18,-17 17,-1-34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5:00.109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-1 122,'18'-17,"-18"0,18 17,-1 0,1 0,-18-18,17 18,-17 0,18-17,-18 17,17 0,1 0,-18 0,17-18</inkml:trace>
  <inkml:trace contextRef="#ctx0" brushRef="#br0" timeOffset="1687">140 175,'0'-18,"0"1,0 17,0-18,0-16,0 34,0-18,0 1,0-1,0 18,0-17,0 17,0-18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5:03.484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317 89,'-17'0,"-1"0,18 0,-17 17,-1-17,0 0,1 0,-1 0,1 0,-1 0,18 0,18 0,34-34,-34 15,35 2,-1 17,1-18,-35 18,-1 0,1 0,-36 0,-17 0,-18 35,-17-16,0-2,35 0,0 1,-1-18,72 0,16-35,1-1,-18 19,-17 17,-1-18,1 1,-53 17,-18 0,35 17,1-34,-18 17,-18 0,-35 17,71-17,17 0,17 0,36 0,0 0,17 0,-53 0,19 0,-19 0,-17 0,18 0,-18 0,17 0,-17 18,-35 18,0-19,0 0,0 1,17-18,1 17,17-17,35 0,0 0,-18 0,1 0,0 0,-18 0,17 0,-17 0,18 0,-18 0,17-17,1-1,17 18,-35 0,18 0,-18 0,17 0,-70 35,1-17,17 0,17 0,-35-1,18-17,18 0,-1 0,0 0,18 17,36-17,34-34,18 16,-36-18,-16 36,-1-17,-18 17,1 0,-18 0,17 0,-17-18,-35 36,0-1,-18 19,18-18,0-18,35 0,-17 0,17-36,17 18,18 1,0 17,-17-18,-53 36,-53 17,70-35,-17 36,-17-19,52 0,17-17,36 0,17-34,-17 16,0 0,-18 18,-18 0,-52 18,35-18,-35 35,0-35,35 17,-35 1,70-18,-18-35,19 18,-1 17,0-18,-70 36,0-1,-1 18,1-18,0 19,18-36,17 0,17 0,71-36,-35 1,-18 18,0 17,-88 17,53 1,-70 18,35-19,-35 35,52-34,0 18,-17-19,35 0,-17-17,52-34,35-2,-52 18,17-17,-18 35,-17 0,18-17,-18 17,0 17,-18 18,18-35,-17 18,17-18,0 36,-18-36,18 17,0-17,-17 17,-1-17,18 18,-17-18,17 0,-18 0,18 0,-18-18,1 1,17 0,-18 17,18-19,0 2,0 17,-17-18,17 18,0-17,-35-1,35 1,0 17,0-17,-18 17,0-36,18 18,-17 1,17 0,0-1,-18 0,18 0,0 18,-17-17,-1-1,18 18,-17-17,17 17,-18-17,18 34,18 0,-1 1,-17-1,18 1,-1 18,18-19,-35 0,18-17,-18-17,0 0,0-19,-35 1,17 17,18-16,18 34,-18 0,17 0,1 0,-18 0,18 0,-18 0,17 0,-17 0,35 0,-35 17,0-17,0 17,0 18,0-35,0 18,0 0,0 0,0-18,0 17,-17-17,17 17,0 1,17-1,18-17,1 0,-19 0,1 0,-1 0,-17 0,18 0,-18 0,17 0,1-17,0 17,-18 0,17-18,-17 18,18 0,17-17,-35 17,17 0,1 0,-18 0,18 0,-18 0,17 17,-17 1,0-18,0 17,0 2,0-19,0 17,-17-17,-1 0,18 0,-18 0,18 0,-35 0,35 0,-17 0,17 0,-18 0,36-17,-18-2,17 19,-17-17,0 17,-17-18,-1 1,1 17,17 0,-36 0,1 0,18 0,-1 17,1-17,17 18,0-1,0-17,17 0,1 0,-1-35,18 18,-35-18,0 17,0 0,0 1,0-1,0 1,0 0,-17-2,-1 2,18 17,-17 0,-18 0,17 0,0 0,1 0,17 0,-35 17,35-17,-18 36,18-19,0-17,0 18,0-1,18 1,34 0,-16-18,-1 0,-18 0,18 0,-35 0,18-18,-18 0,0 18,-18-17,1 17,-1 0,1 0,-1 0,1 0,-1 35,18-17,0 0,0-1,0-17,0 17,0 1,18-1,-18-17,17 0,36 0,-18 0,0 0,-35 0,35-17,-35-1,0 18,0-34,18 34,-18-18,0 0,0 0,0 1,0 17,0-18,0 18,0 18,0-1,0 1,0 0,0-18,0 18,-35 16,35-34,-35 18,35-1,-18-17,18 0,-18 0,1 0,-18 0,35 0,-18 0,1 0,17 0,-36-17,36-1,0 1,0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31.968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350 68,'-17'0,"-18"0,0 0,0 0,-18 0,0 0,53 0,-17 0,-18 0,35 0,-18 0,18 0,-17 0,17 0,-18 0,1 0,17-17,17 1,18 16,0-17,-17 17,17 0,-18 0,1 0,0 0,17 0,-18 0,18 0,-17 0,17 0,-35-16,17 16,-17 0,18 0,-71 16,36-32,-18 16,0 0,-18 16,53 1,-18-17,1 0,-1 0,-17 0,35 16,0 1,18-1,17-16,18 0,-18 0,0 0,0 0,0 0,-35 0,17 0,1-16,-1-1,18 17,-35 0,18 0,-1-16,-17 16,18 0,-18 0,0 16,0-16,-18 17,1-17,17 0,-18 0,1 0,-1 0,1 0,17 0,-35 0,35 0,-18 0,1 0,-1 0,18 0,-17 0,17 0,-18 0,18 0,-17 0,-1 0,18 0,0 0,35 0,0-17,-17 17,17 0,-35-16,17 16,-17 0,35-17,-35 17,18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8:48.468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17 178,'0'-17,"18"17,-1-18,-17 18,18-18,-18 0,17 18,-17-18,17 18,1 0,-18 0,17 0,-17 0,0 18,0-18,0 18,0-18,0 18,0-18,-17 35,-1-35,18 18,-17-18,17 18,-17-36,17 0,0 18,0-17,0 17,17-18,-17 18,17-36,-17 36,0-35,0 35,0-18,0 0,0 18,0-18,-17 0,0 18,17 18,-18 18,1 17,17-53,0 18,0 35,0-53,-18 18,18 0,0 0,0 17,0-35,-17 18,17 0,0-18,0 18,0 0,0-36,0 0,0 0,0-17,0-1,17 0,-17 1,0-19,18 37,-1-19,-17 18,0 18,0-18,0 18,0 18,0 18,0-1,0-17,0 36,0-37,0 37,0-19,0 1,0-18,0 0,0 0,18-36,-18-18,0 0,0 36,0-17,0-1,0 0,0 18,0 18,-18 17,1 1,17-18,-18 0,18 0,0-1,0-17,0 18,0-36,0 1,0 17,0-18,0 18,0 18,0-1,0-17,0 18,0 0,18-18,-18 0,17 0,-17 18,0-18,0 18,0-18,0-18,0 0,0 18,0-18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8:52.093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53 217,'0'0,"0"-18,0 0,0 0,0-18,0 18,0 0,0 0,0 18,0-18,0 18,0-18,0 18,0-19,0 1,18 36,-18 1,0-1,17 18,-17-18,0 0,0-18,0 18,0 0,0 0,0 0,0-18,0 36,0-36,0 18,0 0,0 0,0-18,0-18,0 0,18-18,-18 18,0 0,0 0,0 18,0-36,0 36,0-18,0 18,0-18,17 18,1 18,-18-18,17 18,-17-18,-17 18,-1-18,18 0,-17 0,17 0,-18 0,18 0,-17 0,-1 0,18 0,-18 0,18 0,-35 18,35-18,0 0,18 0,-18 0,17 0,-17 0,36-18,-36 18,17 0,1 0,-1 0,-17 0,18 0,-18 0,17 0,-17 0,18 18,-18-18,18 18,-18-36,0 0,0 18,0-18,0 18,0 0,-18 18,0-18,18 0,-17 0,17 0,-18 0,18 0,-17-18,-1 18,18 0,-17 0,17 0,-18 0,18 0,-18 0,1 0,-1 18,18-18,0 18,0 0,18 0,-18-18,17 0,-17 0,36 0,-36 0,17 0,-17 0,18 0,-18 0,17 0,1 18,17-18,-35 18,18 0,-18-18,17 18,-17-18,0 18,0 1,0-1,0-18,0 18,0-18,0 36,0-36,0 18,0-18,0 18,0 0,0-36,0 0,0 18,0-18,-17 18,17-18,-18 18,18-18,0 0,0 0,0 18,-18-19,18 1,0 18,0-18,0 18,0-18,0 0,0 0,0 18,0-18,0 18,0-18,0 18,0-18,0 0,-17 18,-1-18,18 18,-17 18,17-18,-18 18,18-18,0-18,0 0,0 0,0 18,0-18,0 18,0 18,0-18,-17 18,17-36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9:00.15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70 10,'18'0,"0"15,-18-15,17 0,-17 0,18 0,-18 0,17 0,1 0,-18 0,18 0,-18 0,17 0,-17 0,18 0,-1 0,-17 0,18 0,-18 0,18 0,-18 0,17 0,1 0,-18 0,17 0,-17 0,18 0,-18 0,18 0,-1 0,-17 0,18 0,-18-15,-18 15,1 0,-1 0,18 0,-18 0,1 0,17 0,-18 0,18 0,-17 0,17 0,-18 0,0 0,18 0,-17 0,17 0,-18 0,18 0,-17 0,-1 0,18 0,-18 0,18 0,-17 0,17 0,-18 0,1 15,17-15,-18 14,18-14,0 29,0-29,18-14,-18 14,17-15,-17 15,-17 0,-1 0,18 0,-18 0,1 0,-1 0,18 0,-17 0,17 0,-18 0,18-14,18 14,-1 0,1-15,-1 15,-17 0,18 0,-18 0,18 0,-1 0,1 0,-1 0,1 0,-18 0,18 0,-18 0,17 0,-17 0,18 0,-1 0,-17 0,18 0,-18 0,18 0,-1 0,1 0,-18 0,17 0,-17 0,18 0,-18 0,18 0,-1 0,-17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09:34.25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36 75,'0'-17,"18"17,-1-34,-17 51,-17-17,17 17,0 0,0 0,0-17,0 17,0-17,17 0,-17-17,18 0,-36 17,1 0,-1 17,18-17,-17 17,17-17,-18 17,18 0,0-17,0 17,0-17,0 17,0-51,18 17,-18 0,17 17,1-17,-18 17,17-17,-17 0,18 17,-18-17,0 17,0-17,17 17,1 0,-18 0,17 0,1 0,-18 0,18 0,-18 17,17-17,1 34,-1-17,-17 0,18 0,-1 0,-17-17,0 17,18 0,-18-17,0 17,0-34,-18 0,1 0,17 17,0-17,-18 0,18 0,-17 17,17-17,-18 0,1 17,17-17,-18 0,18 0,-18 17,1 0,17 17,-18 0,1 17,17-17,0-17,0 17,0-34,17 0,-17 17,0-17,0 0,0 0,-17 34,-1-17,18 17,0-17,0 34,0-34,0 17,0-17,0 17,0 0,0-17,18 0,-1-17,-17 0,18 17,-1-17,-17 34,0-17,0 34,18-34,-18 17,0 0,0-17,0 17,0 0,0-17,0 17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0:03.703"/>
    </inkml:context>
    <inkml:brush xml:id="br0">
      <inkml:brushProperty name="width" value="0.05292" units="cm"/>
      <inkml:brushProperty name="height" value="0.05292" units="cm"/>
      <inkml:brushProperty name="color" value="#E6E6CE"/>
      <inkml:brushProperty name="fitToCurve" value="1"/>
    </inkml:brush>
  </inkml:definitions>
  <inkml:trace contextRef="#ctx0" brushRef="#br0">52 119,'0'-19,"18"19,-18 0,17 0,18 0,-35 0,36-18,-36 18,17 0,-34-19,-1 1,18 18,-18-18,18 18,0 0,18 18,-18-18,0 18,0 1,0-1,0-18,0 19,0-19,0 36,0-36,0 19,0-19,0 18,0-18,0 19,0-1,0 0,0 1,0-38,0 1,0 18,0-18,0-38,0 56,0-18,0 18,-18-18,18 18,0-19,0 1,0 18,0-19,0 19,0-18,0 18,0-18,0-1,0 19,0-18,0 18,0 18,0-18,0 19,0-19,0 18,0 0,0 1,0-19,0 18,0-18,0 19,0-1,0-18,0 18,0-18,0 19,0-19,0 18,0 1,0-1,0-18,-17-18,-1-19,18 18,-17-17,17 36,0-19,0 19,0-18,0-1,0 19,0-18,0 18,0-18,0 18,0-19,0 19,0 19,0-19,0 18,0 0,0 1,0-19,0 18,0-18,0 19,-18-1,1 0,17-18,-18 19,1-19,34 0,1 0,-1 0,18-37,-17 37,-1 0,-17 0,18 0,-18 0,18 0,-18-18,17-1,1 19,-18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4:41.765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52 147,'0'18,"0"18,-17-36,-1 17,18 2,-17-19,17 17,0 2,17-19,1 0,-1-19,1 2,-18-2,35 2,-35-1,17 18,-17-18,0 0,18-19,-18 37,0-17,-18 17,1 0,-1 0,1 35,17-35,-18 19,1 35,17-54,0 17,0-17,0 19,0-2,0 2,17-19,-17 0,18-19,-1 2,-17 17,0-36,0 18,0 0,0 0,-17 36,-1 18,18 0,-17 0,17-19,0 1,0 0,0 0,0 0,17-36,1 0,-1-18,-17 19,18-2,-1 2,-17-2,0 19,0-17,0-1,0 0,0 36,-17 0,-1-1,18 38,0-55,0 17,0-34,18 17,-18 17,0-17,0 18,0 0,0 0,0-18,17-36,-17 36,0-35,18-1,-2 0,-16 18,17-37,-17 37,0 1,18-19,-18 17,0 2,0 17,-18-18,1 18,1 18,-2 35,18-17,0-36,0 18,0-53,0 16,0 2,0-2,0 19,0 19,0-2,0-17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4:48.90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53 74,'-17'0,"17"17,0-17,0 17,0-17,0 18,17-53,1 35,-18-17,0 17,-18-17,1 34,17-17,0 17,0-17,0 17,0 1,17-53,-17 18,-17 0,0 17,-1 17,18-17,0 17,0 0,0 1,0-1,0 0,0 18,18-35,-18 17,17-17,-17 0,35 0,0-17,-18-18,18 18,-35 0,0 17,0-18,-18 18,1 0,-35 18,52-1,-18-17,18 17,0 0,0-17,0 18,0-1,0-17,0-17,18-1,-18-16,0-1,0 18,0 0,0 0,0-1,-18 18,1 0,17 18,0-18,0 17,0 0,0 0,0-34,17-17,-17 16,0 1,0 17,-17 0,0 17,17 18,0-35,0 17,-18 0,18 1,0-18,0 17,0-17,0 17,0-51,0 34,0-18,0 53,0-18,0 0,18 18,-1-18,-17 0,17 1,-17-53,0 35,0-34,0 34,0-18,0 18,0 18,0-1,0 0,0-17,18-34,-18 16,17-33,1 16,-1-17,-17 18,0 34,0 17,0 18,0-35,0 17,0-17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0:19.109"/>
    </inkml:context>
    <inkml:brush xml:id="br0">
      <inkml:brushProperty name="width" value="0.08819" units="cm"/>
      <inkml:brushProperty name="height" value="0.35278" units="cm"/>
      <inkml:brushProperty name="color" value="#FFFF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0-1,'0'0,"18"0,17 0,-35 0,18 0,-18 0,17 0,-17 0,18 0,0 0,-1 17,-17-17,18 0,-18 0,35 18,-18-18,1 17,0-17,-18 0,17 0,1 18,-18-18,-18 18,-17 17,35-35,-18 0,1 17,-1-17,1 0,-1 0,1 0,17 0,-18 0,0 0,1 0,17-35,17 35,36-17,-53-1,18 18,-18 0,17 0,1 0,-1 0,-17 0,18 0,0 0,-1 0,1 35,-1 0,-17-17,0 17,0 0,0-35,0 18,0-18,0 18,-17-18,-1 17,18-17,-17 0,17 0,-36 0,19 0,-1 0,-17 0,0 0,17 0,18 0,-17 0,-1 0,1 0,17 0,-18 0,53 0,18 0,-18 0,0 0,0 18,-17-18,0 0,-1 0,1 0,-1 17,1-17,0 0,17 0,-18 0,1 0,17 0,18 0,-18 0,0 0,18 0,-35 0,-1 0,1 0,-18 0,-18 18,1 0,-36-1,18-17,-1 35,1-17,0-18,17 0,1 0,-1 0,18 0,0-18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4:32.031"/>
    </inkml:context>
    <inkml:brush xml:id="br0">
      <inkml:brushProperty name="width" value="0.08819" units="cm"/>
      <inkml:brushProperty name="height" value="0.35278" units="cm"/>
      <inkml:brushProperty name="color" value="#FFFF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0 140,'0'0,"18"0,-1 0,-17 0,18 0,-1-18,-17 18,18 0,-18 0,17 0,-17 0,18 0,-1 0,-17 0,18 0,-18 0,-18 0,1 0,17 0,0-18,17 18,-17 0,18 18,-18-18,0 18,0 17,0-17,0-1,0 1,0-1,-18 1,18-18,0-35,35-18,-35 36,0-1,0 18,-17-18,-1 18,18 0,-17 0,-1 18,18 0,0-1,0-17,0 18,18-18,-18 17,17-17,18-17,-17-18,17 35,-18-36,1 36,-18-18,0-17,0 18,0-1,0 0,0 18,0-17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9:36.14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35 3,'0'0,"18"0,-18 0,17 0,1 0,0 0,17 0,-35 0,17 0,-17 0,18 0,-18 0,35 0,-17 0,-1 0,18 0,-35 0,18 0,-18 0,18 0,-18 0,17 0,1 0,-53 0,17 0,0 0,1 0,17 0,-18 0,1 0,-1 0,18 0,-17 0,17 0,-36 0,36 0,-17 0,17 0,-18 0,1 0,17 0,-18 0,0 0,18 0,-35 0,35 0,-17 0,17 0,-18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20:09.250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54 478,'0'18,"0"-18,-18 17,18-17,0 18,0-18,0 17,0 1,0-1,0 1,18-1,-18 1,0-1,0 1,0-18,0 17,0 1,0 0,0-18,0 17,0 1,0-1,0-17,0 18,0-1,19 1,-19-1,18 1,0-1,-18-17,18 18,-18-1,0-17,0 18,0-18,18 17,-18-17,0 18,0 0,0-18,18 17,0-17,0-35,0 35,-18-18,18 1,0-18,-18 17,36 1,-36-1,36 1,-18-18,0 35,0-35,0 35,18-35,-18 17,0 0,-18 1,18-1,1 1,-1 17,-18-18,0 1,0-1,0 18,0-17,18-1,-18 1,0-1,0 1,0-18,0-1,18 19,-18-1,0 18,0-35,0 35,0-17,0 17,0-18,0 18,0-35,0 35,18-17,-54 52,18-18,-19 36,-17 17,36-35,-18 0,18 35,-18-35,18 18,0-36,0 1,0 17,18-35,-18 18,0-1,18 1,-18-18,36 0,36-35,18 0,-72 35,-36 17,0-17,-18 53,36-36,-18 1,18-1,0 1,0-1,0-17,36 0,0 0,0-17,-54 34,36-17,-36 35,36-35,18 0,36-35,-36 18,0 17,-18-18,0 18,-18 18,-18 17,0-18,18 1,18-18,36 0,0 0,18-18,-18 1,0-1,-54 18,0 18,-18 17,36-35,-36 35,54-70,0 17,18-17,-18 18,0-1,0 1,-18-1,0 18,-36-17,36 17,-36 0,36-18,18 1,18-18,0 17,-18 0,-18 18,-36 0,0 18,-18 0,18-1,0 1,18-18,18 0,36 0,0-35,18-1,-18 36,-36-17,-36 17,-18 0,0 17,54-17,36-17,18-18,-18 17,-18 18,0-17,-18 17,-18 0,-36 17,36-17,0 0,54-35,36 0,-54 35,0-17,0 17,-18-18,-18 1,-54 52,18-18,0 1,18 17,36-35,-18 17,18-17,0 0,36-35,18 18,-18-1,-36 18,-36 0,-36 18,54-1,-37 1,37-18,0 17,36-17,55-52,-37 34,-18 18,0-17,-72 17,18 17,17-17,1 0,73-35,-1 0,0 35,-36-17,0-1,-18 18,-18 0,0 0,18 0,-18 18,18-54,18 19,18-18,0 35,0-18,-36 1,36-1,-18 18,-18-17,18-1,0 18,-36 0,0 0,-18 0,36 18,0-18,36-35,18 17,-18 1,-72 34,18 1,-36 34,18-34,36-1,-18-17,0 18,54-18,18-53,18 1,-54 34,18 1,-36-1,0 1,19-19,-19 19,0-1,0 18,0-17,0 17,0-35,-19 35,1 17,-18 18,18-17,-18 17,36-35,0 0,54-18,-18-17,1 35,-1-35,-18 18,0-18,-18 17,18 1,-18 17,-36 0,0 35,-1 0,1 0,18-18,0 1,0 17,0-17,0-1,18 18,-18-35,18 18,-36 34,18-34,0-1,18 1,-36 17,36-18,-18-17,18 18,0-18,0 18,0-18,0 17,-18 1,18-18,0 17,0-17,0 18,0-18,0 17,-18 1,0-1,18-17,0 18,-18-1,0 1,18-18,0 17,0-17,18 0,18-17,0-1,-18 1,0-1,-18 18,18-17,-36 17,0 0,-36 17,36 1,36-18,54-35,-36 17,0 1,-18-1,-54 18,18 0,-18 0,36-17,0-1,36-17,0 17,-36 1,18 17,-54 0,-36 17,36 1,18 0,36-18,18-36,-18 36,-18-17,18 17,0-18,0 1,-18 17,18-18,-36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03.093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182 182,'18'0,"0"-18,0 18,0 0,0 0,-18 0,-18 0,0 0,-18 0,-18 18,36 0,0-18,18 0,-18 0,18 0,-18 0,-1 0,1 0,0 0,0 18,18-18,0 0,18 0,18 0,-17 0,-1 0,0 0,36 0,-18 0,-18 0,18 0,-18 0,1 0,-19 0,18 0,0 0,-18 0,18 0,0 0,-18 0,18 0,0 0,-18-18,18 0,-36 18,-18 0,0 0,-19 18,19-18,0 0,18 0,0 0,-18 0,36 18,-36-18,36 18,-18 1,18-19,-19 18,19-36,0-1,0 19,19-18,-1-18,18 18,0 18,0 0,0 0,-18 0,-18 0,18-18,-18 18,-18 18,-18 0,0 0,0-18,0 18,18 0,-19 1,19-19,0 0,36-37,0 1,19 18,-19 18,0-18,-36 18,0 18,0 18,18-18,-19 0,19 1,0-1,19-18,-1-37,18 19,-36-36,18 36,-54 18,18 36,18-36,-18 36,18-36,0 18,0-36,18-18,-18 18,0-19,0 1,0 18,0 0,0 18,0-19,0 19,0 19,-18 17,-1 0,19-17,0 17,0-18,0 0,0 0,19-18,35 0,0-36,-36 18,18 0,0 18,-17-18,-38 18,-35 18,36 0,-18-18,36 18,36-72,-18 17,0 37,-18-18,18 0,-36 18,-18 0,-36 36,18 1,54-37,18 0,18-19,-18 1,18 0,-18 18,0-18,-18 18,18-18,-18 18,-36 18,18 18,0-36,-18 37,36-37,-18 0,54-55,18 37,-18-19,0 37,1-36,-37 36,-37 0,-35 36,18-17,-18 17,53-18,1-18,18 0,18 0,19-18,-19 18,0-18,-18 18,18 18,-18 0,0 19,0-19,0 18,0-18,0 0,0-18,18 0,18-18,-36 18,-36 0,-18 37,18-19,17 0,19-18,19 0,-1 0,18 0,-18 0,-18 0,0 18,0-18,0 18,0-18,0 37,-18-37,0 18,18-18,0-37,18 37,-18-18,18 18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10.65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335 82,'0'17,"18"-17,-1 0,-17 0,18 0,0 0,-18 0,17 0,-17 0,-17 0,-1 0,18 0,-18 0,18 0,-17 0,17 0,-18 0,1 0,-1 0,0 0,1 0,17 0,-18 0,1 0,-1 0,18 0,-18 0,18 0,-17 0,17 0,-35 0,17 0,0 0,-17 0,18 0,17 0,-18-17,18 1,18 16,-18 0,17 0,1 0,-1 0,1 0,-18 0,18 0,-1 0,-17 0,18 16,-18-16,17 17,-17-17,18 0,-36 0,1 0,-1 0,-17 0,35 0,-18 0,18-17,-17 17,-1 0,1-16,17 16,-18 0,0-17,18 17,-17 0,17-16,0 0,0 16,0-17,17 17,-17 0,18 17,-18-17,35 16,-35 0,18 1,-18-17,17 16,-17-16,18 17,0-17,-18 0,17 0,1 0,-1 0,1 0,-18 0,18 0,-18 0,17 0,1 0,-18 0,17 0,-17 0,18 0,-18 0,18 0,-36 0,-17 0,17-17,-17 17,0-16,17 16,-17-17,17 17,18 0,-17-16,17 16,17 0,36 16,-35 1,17-1,-17 1,-1-17,1 16,-18 0,17-16,1 0,-18 0,18 0,-1 0,18 0,-17 0,-18 0,35 0,-35 0,18 0,-18 0,17 0,-17-16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16.29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86 49,'18'0,"17"0,-35 0,17 0,-17 0,18 0,0 0,-18 0,17 0,-17 0,18 0,-18 0,18 0,-1 0,-17 0,18 0,-18 0,18 0,-18 0,17 0,1 0,-36 0,1 0,-19 0,19 0,17 0,-18 0,0 0,18 0,-17 0,17 0,-18 0,18 0,-18 0,1 0,17 0,-18 0,1 0,17 0,-18 0,0 0,18 0,-17 0,-19 0,36 0,-17 0,17 0,17 0,1 0,0 0,-1 0,1 0,0 0,-1 0,-17 0,18 0,-1 0,1 0,-18 0,18 0,-18 0,35 0,-35 0,18 0,-18 0,17 0,-17 0,18 0,0 0,-18 0,17 0,-17 0,18 0,-18 0,18 0,-1 0,-17 16,18-32,-18 1,0-1,-18 16,-17 0,17 0,-17 16,17-16,1 0,17 0,-18 0,0 0,18-31,-35 31,17 0,-17 15,35-15,-17 0,17 0,-18 0,18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5-03-17T06:18:20.546"/>
    </inkml:context>
    <inkml:brush xml:id="br0">
      <inkml:brushProperty name="width" value="0.05292" units="cm"/>
      <inkml:brushProperty name="height" value="0.05292" units="cm"/>
      <inkml:brushProperty name="color" value="#FFFFFF"/>
      <inkml:brushProperty name="fitToCurve" value="1"/>
    </inkml:brush>
  </inkml:definitions>
  <inkml:trace contextRef="#ctx0" brushRef="#br0">392 459,'0'-17,"0"0,0 17,17-35,-17 35,0-18,18 1,-18 0,0-1,0 18,0-17,17 17,-17-18,0 18,0 18,-35-1,35-17,-17 18,0-1,17 0,0-17,-17 18,17-1,0-17,0 18,0-18,0 17,0 0,0 1,0-18,17 17,-17 0,0 1,0-18,0 17,17 1,-17-18,17 0,1 0,-1 0,-17 0,17-35,0 17,-17 1,0 17,0-17,0 17,0-18,-17 1,0 17,0-17,17 17,-35 0,18 0,0 0,-18 0,18 0,0 0,-1 0,18 0,-17 0,17-18,17 18,1-17,33 17,-33 0,16 0,-34 0,17 0,-17 0,18 0,-1-18,0 18,17 0,-16-17,-1 17,17 0,-34 0,18 0,-18-17,17-1,-34 18,-18 0,18 0,-35 18,18-1,-1-17,1 0,17 0,17 0,-18 0,1 0,0 0,17 0,-17 0,17 0,-18 0,18 0,-17 0,0 17,17-17,-17 0,17 0,-18 0,-16 0,34 0,-17 0,17 0,-18 0,1 0,0 0,17 0,-34-17,34 0,0 17,0-18,0 18,0-17,0-1,0 18,17 0,-17 0,17 0,17 0,-16 0,-1 0,17 18,-34-18,18 17,-18 1,0-18,0 17,0-17,0 17,0-17,-18 18,1-18,17 0,17 0,-17 0,18-18,-1 18,0 0,18 0,-18 0,0 0,0 0,1-17,-18 17,17 0,0 0,-17 0,17 0,1 0,-1 0,-17 0,17 0,-17 0,34 0,-34 17,0 18,0 0,0-18,0 1,0-1,0 0,-17 1,0-18,17-18,17 1,-17-18,17 1,-17 34,0-18,0 18,-34 35,34-18,-34 18,34-18,0 1,-18-1,18-17,18-17,-1-1,-17 18,17-17,-17 34,-17 18,0-17,17 16,-18-16,18-18,0-18,18 1,-1 0,-17 17,17-35,-17 35,0-35,17 35,-17-17,0-1,0 1,0 0,0 17,17-35,-17 35,35-18,-18 18,0-17,1 0,-18 17,-35 0,-34 0,18 0,-1 0,0 0,18 0,-1 0,35 0,-34 0,16 0,1 0,0 0,17 0,17 0,18 0,-18 0,0 0,-17 0,-34 0,34 0,-18 0,18 0,-17-18,17 1,0 17,0-18,0-16,0 16,17 1,-17 17,18-17,-18 17,0-18,-18 18,1 0,17 0,-17 0,17 0,-17 0,-1 18,1-18,17 0,-17 0,0 0,0 0,17-18,0 1,0-1,0 1,0 0,17-1,0 18,0 0,-17-17,17 17,-17 0,18-18,16 18,-17-34,1 34,-1 0,0-18,-34 18,-18 0,1 0,-1 0,-16 0,34 0,-18 0,18 18,17-18,0 0,17 0,0 0,-17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63B0B-CB8C-41A1-9A78-5F9C8A626BEE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DF37A-B164-42EC-97B8-3375E86029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53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1DC45-A56F-4942-A044-ADDAA564BAB1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4.emf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27.emf"/><Relationship Id="rId3" Type="http://schemas.openxmlformats.org/officeDocument/2006/relationships/image" Target="../media/image8.png"/><Relationship Id="rId21" Type="http://schemas.openxmlformats.org/officeDocument/2006/relationships/image" Target="../media/image18.emf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31.emf"/><Relationship Id="rId7" Type="http://schemas.openxmlformats.org/officeDocument/2006/relationships/image" Target="../media/image11.emf"/><Relationship Id="rId12" Type="http://schemas.openxmlformats.org/officeDocument/2006/relationships/customXml" Target="../ink/ink6.xml"/><Relationship Id="rId17" Type="http://schemas.openxmlformats.org/officeDocument/2006/relationships/image" Target="../media/image16.emf"/><Relationship Id="rId25" Type="http://schemas.openxmlformats.org/officeDocument/2006/relationships/image" Target="../media/image20.emf"/><Relationship Id="rId33" Type="http://schemas.openxmlformats.org/officeDocument/2006/relationships/image" Target="../media/image24.emf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2" Type="http://schemas.openxmlformats.org/officeDocument/2006/relationships/image" Target="../media/image7.png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22.emf"/><Relationship Id="rId41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image" Target="../media/image13.emf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26.emf"/><Relationship Id="rId40" Type="http://schemas.openxmlformats.org/officeDocument/2006/relationships/customXml" Target="../ink/ink20.xml"/><Relationship Id="rId45" Type="http://schemas.openxmlformats.org/officeDocument/2006/relationships/image" Target="../media/image30.emf"/><Relationship Id="rId5" Type="http://schemas.openxmlformats.org/officeDocument/2006/relationships/image" Target="../media/image10.emf"/><Relationship Id="rId15" Type="http://schemas.openxmlformats.org/officeDocument/2006/relationships/image" Target="../media/image15.emf"/><Relationship Id="rId23" Type="http://schemas.openxmlformats.org/officeDocument/2006/relationships/image" Target="../media/image19.emf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10" Type="http://schemas.openxmlformats.org/officeDocument/2006/relationships/customXml" Target="../ink/ink5.xml"/><Relationship Id="rId19" Type="http://schemas.openxmlformats.org/officeDocument/2006/relationships/image" Target="../media/image17.emf"/><Relationship Id="rId31" Type="http://schemas.openxmlformats.org/officeDocument/2006/relationships/image" Target="../media/image23.emf"/><Relationship Id="rId44" Type="http://schemas.openxmlformats.org/officeDocument/2006/relationships/customXml" Target="../ink/ink22.xml"/><Relationship Id="rId4" Type="http://schemas.openxmlformats.org/officeDocument/2006/relationships/customXml" Target="../ink/ink2.xml"/><Relationship Id="rId9" Type="http://schemas.openxmlformats.org/officeDocument/2006/relationships/image" Target="../media/image12.emf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21.emf"/><Relationship Id="rId30" Type="http://schemas.openxmlformats.org/officeDocument/2006/relationships/customXml" Target="../ink/ink15.xml"/><Relationship Id="rId35" Type="http://schemas.openxmlformats.org/officeDocument/2006/relationships/image" Target="../media/image25.emf"/><Relationship Id="rId43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6.xml"/><Relationship Id="rId13" Type="http://schemas.openxmlformats.org/officeDocument/2006/relationships/image" Target="../media/image57.emf"/><Relationship Id="rId18" Type="http://schemas.openxmlformats.org/officeDocument/2006/relationships/customXml" Target="../ink/ink31.xml"/><Relationship Id="rId26" Type="http://schemas.openxmlformats.org/officeDocument/2006/relationships/customXml" Target="../ink/ink35.xml"/><Relationship Id="rId3" Type="http://schemas.openxmlformats.org/officeDocument/2006/relationships/image" Target="../media/image8.png"/><Relationship Id="rId21" Type="http://schemas.openxmlformats.org/officeDocument/2006/relationships/image" Target="../media/image61.emf"/><Relationship Id="rId7" Type="http://schemas.openxmlformats.org/officeDocument/2006/relationships/image" Target="../media/image54.emf"/><Relationship Id="rId12" Type="http://schemas.openxmlformats.org/officeDocument/2006/relationships/customXml" Target="../ink/ink28.xml"/><Relationship Id="rId17" Type="http://schemas.openxmlformats.org/officeDocument/2006/relationships/image" Target="../media/image59.emf"/><Relationship Id="rId25" Type="http://schemas.openxmlformats.org/officeDocument/2006/relationships/image" Target="../media/image63.emf"/><Relationship Id="rId33" Type="http://schemas.openxmlformats.org/officeDocument/2006/relationships/image" Target="../media/image67.emf"/><Relationship Id="rId2" Type="http://schemas.openxmlformats.org/officeDocument/2006/relationships/image" Target="../media/image7.png"/><Relationship Id="rId16" Type="http://schemas.openxmlformats.org/officeDocument/2006/relationships/customXml" Target="../ink/ink30.xml"/><Relationship Id="rId20" Type="http://schemas.openxmlformats.org/officeDocument/2006/relationships/customXml" Target="../ink/ink32.xml"/><Relationship Id="rId29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5.xml"/><Relationship Id="rId11" Type="http://schemas.openxmlformats.org/officeDocument/2006/relationships/image" Target="../media/image56.emf"/><Relationship Id="rId24" Type="http://schemas.openxmlformats.org/officeDocument/2006/relationships/customXml" Target="../ink/ink34.xml"/><Relationship Id="rId32" Type="http://schemas.openxmlformats.org/officeDocument/2006/relationships/customXml" Target="../ink/ink38.xml"/><Relationship Id="rId5" Type="http://schemas.openxmlformats.org/officeDocument/2006/relationships/image" Target="../media/image53.emf"/><Relationship Id="rId15" Type="http://schemas.openxmlformats.org/officeDocument/2006/relationships/image" Target="../media/image58.emf"/><Relationship Id="rId23" Type="http://schemas.openxmlformats.org/officeDocument/2006/relationships/image" Target="../media/image62.emf"/><Relationship Id="rId28" Type="http://schemas.openxmlformats.org/officeDocument/2006/relationships/customXml" Target="../ink/ink36.xml"/><Relationship Id="rId10" Type="http://schemas.openxmlformats.org/officeDocument/2006/relationships/customXml" Target="../ink/ink27.xml"/><Relationship Id="rId19" Type="http://schemas.openxmlformats.org/officeDocument/2006/relationships/image" Target="../media/image60.emf"/><Relationship Id="rId31" Type="http://schemas.openxmlformats.org/officeDocument/2006/relationships/image" Target="../media/image66.emf"/><Relationship Id="rId4" Type="http://schemas.openxmlformats.org/officeDocument/2006/relationships/customXml" Target="../ink/ink24.xml"/><Relationship Id="rId9" Type="http://schemas.openxmlformats.org/officeDocument/2006/relationships/image" Target="../media/image55.emf"/><Relationship Id="rId14" Type="http://schemas.openxmlformats.org/officeDocument/2006/relationships/customXml" Target="../ink/ink29.xml"/><Relationship Id="rId22" Type="http://schemas.openxmlformats.org/officeDocument/2006/relationships/customXml" Target="../ink/ink33.xml"/><Relationship Id="rId27" Type="http://schemas.openxmlformats.org/officeDocument/2006/relationships/image" Target="../media/image64.emf"/><Relationship Id="rId30" Type="http://schemas.openxmlformats.org/officeDocument/2006/relationships/customXml" Target="../ink/ink3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309634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СТАРТОВЫХ ВОЗМОЖНОСТЕЙ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РЕБЁНКА К ШКОЛЕ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648072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педагог – психолог МБДОУ №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Л.Ф.Гиззатуллина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 на развитие внимания</a:t>
            </a:r>
            <a:endParaRPr lang="ru-RU" dirty="0"/>
          </a:p>
        </p:txBody>
      </p:sp>
      <p:pic>
        <p:nvPicPr>
          <p:cNvPr id="4" name="Содержимое 3" descr="razv_05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77542"/>
            <a:ext cx="5112567" cy="49817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на развитие внимания</a:t>
            </a:r>
            <a:endParaRPr lang="ru-RU" dirty="0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12775"/>
            <a:ext cx="8116455" cy="48698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 на развитие внимания</a:t>
            </a:r>
            <a:endParaRPr lang="ru-RU" dirty="0"/>
          </a:p>
        </p:txBody>
      </p:sp>
      <p:pic>
        <p:nvPicPr>
          <p:cNvPr id="4" name="Содержимое 3" descr="razv_0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412776"/>
            <a:ext cx="6480720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832648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sz="2800" b="1" dirty="0" smtClean="0"/>
              <a:t>2. САМОРЕГУЛЯЦИЯ И ОРГАНИЗАЦИЯ ДЕЯТЕЛЬНОСТИ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Обучение в школе подразумевает наличие у ребенка умения делать не только то, что ему хочется, но и то, что от него потребуют учитель, школьный режим, программа. Это очень важная ступень в детском развитии, вбирающая в себя целый спектр проявлений волевого поведения. </a:t>
            </a:r>
            <a:r>
              <a:rPr lang="ru-RU" sz="2000" dirty="0" smtClean="0"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</a:rPr>
              <a:t>Ниже </a:t>
            </a:r>
            <a:r>
              <a:rPr lang="ru-RU" sz="2800" dirty="0">
                <a:latin typeface="Times New Roman"/>
                <a:ea typeface="Calibri"/>
              </a:rPr>
              <a:t>приведена методика, которую используют психологи для выявления уровня готовности ребенка к школе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2116" t="58227" r="20033" b="10860"/>
          <a:stretch>
            <a:fillRect/>
          </a:stretch>
        </p:blipFill>
        <p:spPr bwMode="auto">
          <a:xfrm>
            <a:off x="1043608" y="332656"/>
            <a:ext cx="6768752" cy="4248472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4797152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Инструкция: </a:t>
            </a:r>
            <a:r>
              <a:rPr lang="ru-RU" i="1" dirty="0" smtClean="0"/>
              <a:t> А) Ребята, при выполнении этих заданий вы должны быть очень внимательны и сообразительны. Ваша задача - выполнять каждое из моих несложных поручений быстро и без ошибок. Каждое поручение вы будете выполнять в одном из шести  квадратов выданного вам бланка. Если вы не успели выполнить какое-то задание, переходите к следующему. Сделав случайную ошибку, аккуратно исправьте её. Как только я скажу "стоп", закончите выполнение задания. 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t="59747"/>
          <a:stretch>
            <a:fillRect/>
          </a:stretch>
        </p:blipFill>
        <p:spPr bwMode="auto">
          <a:xfrm>
            <a:off x="3563888" y="3573016"/>
            <a:ext cx="5348033" cy="2960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t="60652"/>
          <a:stretch>
            <a:fillRect/>
          </a:stretch>
        </p:blipFill>
        <p:spPr bwMode="auto">
          <a:xfrm>
            <a:off x="323528" y="332655"/>
            <a:ext cx="5112568" cy="2766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550698" y="834473"/>
          <a:ext cx="3526997" cy="126187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66128"/>
                <a:gridCol w="2760869"/>
              </a:tblGrid>
              <a:tr h="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Оценка за </a:t>
                      </a:r>
                      <a:r>
                        <a:rPr lang="ru-RU" sz="1200" dirty="0" err="1"/>
                        <a:t>саморегуляцию</a:t>
                      </a:r>
                      <a:r>
                        <a:rPr lang="ru-RU" sz="1200" dirty="0"/>
                        <a:t>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4 балла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все 6 заданий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3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выполнено правильно 5 заданий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выполнено правильно 4 задания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1 балл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3 задания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0 баллов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выполнено правильно менее 3 заданий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4077072"/>
          <a:ext cx="3210902" cy="252945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48072"/>
                <a:gridCol w="2562830"/>
              </a:tblGrid>
              <a:tr h="216024">
                <a:tc>
                  <a:txBody>
                    <a:bodyPr/>
                    <a:lstStyle/>
                    <a:p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за самоконтроль: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50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4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задание сразу выполняет правильно, либо исправляет все допущенные ошибки;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3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нашел и исправил 75% допущенных ошибок 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2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нашел и исправил 50% допущенных ошибок 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1 балл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нашел и исправил 25% допущенных ошибок 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0 баллов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не замечает наличие ошибок.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5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30800" y="6178550"/>
              <a:ext cx="114300" cy="44450"/>
            </p14:xfrm>
          </p:contentPart>
        </mc:Choice>
        <mc:Fallback xmlns="">
          <p:pic>
            <p:nvPicPr>
              <p:cNvPr id="205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21455" y="6169154"/>
                <a:ext cx="132991" cy="632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5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61050" y="6121400"/>
              <a:ext cx="171450" cy="31750"/>
            </p14:xfrm>
          </p:contentPart>
        </mc:Choice>
        <mc:Fallback xmlns="">
          <p:pic>
            <p:nvPicPr>
              <p:cNvPr id="205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51685" y="6112019"/>
                <a:ext cx="190180" cy="50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156450" y="6184900"/>
              <a:ext cx="127000" cy="1588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47096" y="6143612"/>
                <a:ext cx="145708" cy="841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382000" y="5562600"/>
              <a:ext cx="209550" cy="361950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72655" y="5553236"/>
                <a:ext cx="228241" cy="3806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5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06850" y="1581150"/>
              <a:ext cx="146050" cy="133350"/>
            </p14:xfrm>
          </p:contentPart>
        </mc:Choice>
        <mc:Fallback xmlns="">
          <p:pic>
            <p:nvPicPr>
              <p:cNvPr id="205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97497" y="1571779"/>
                <a:ext cx="164756" cy="1520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5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71750" y="1663700"/>
              <a:ext cx="165100" cy="50800"/>
            </p14:xfrm>
          </p:contentPart>
        </mc:Choice>
        <mc:Fallback xmlns="">
          <p:pic>
            <p:nvPicPr>
              <p:cNvPr id="205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62378" y="1654333"/>
                <a:ext cx="183845" cy="69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5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85950" y="1625600"/>
              <a:ext cx="139700" cy="25400"/>
            </p14:xfrm>
          </p:contentPart>
        </mc:Choice>
        <mc:Fallback xmlns="">
          <p:pic>
            <p:nvPicPr>
              <p:cNvPr id="205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876589" y="1616299"/>
                <a:ext cx="158423" cy="440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5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20850" y="2578100"/>
              <a:ext cx="215900" cy="222250"/>
            </p14:xfrm>
          </p:contentPart>
        </mc:Choice>
        <mc:Fallback xmlns="">
          <p:pic>
            <p:nvPicPr>
              <p:cNvPr id="205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11479" y="2568735"/>
                <a:ext cx="234643" cy="2409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5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01900" y="2711450"/>
              <a:ext cx="241300" cy="139700"/>
            </p14:xfrm>
          </p:contentPart>
        </mc:Choice>
        <mc:Fallback xmlns="">
          <p:pic>
            <p:nvPicPr>
              <p:cNvPr id="205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492550" y="2702089"/>
                <a:ext cx="260000" cy="1584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5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35400" y="2781300"/>
              <a:ext cx="241300" cy="63500"/>
            </p14:xfrm>
          </p:contentPart>
        </mc:Choice>
        <mc:Fallback xmlns="">
          <p:pic>
            <p:nvPicPr>
              <p:cNvPr id="205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826036" y="2771919"/>
                <a:ext cx="260028" cy="822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060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20950" y="2743200"/>
              <a:ext cx="127000" cy="50800"/>
            </p14:xfrm>
          </p:contentPart>
        </mc:Choice>
        <mc:Fallback xmlns="">
          <p:pic>
            <p:nvPicPr>
              <p:cNvPr id="2060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511596" y="2733833"/>
                <a:ext cx="145708" cy="69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61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64150" y="4686300"/>
              <a:ext cx="101600" cy="139700"/>
            </p14:xfrm>
          </p:contentPart>
        </mc:Choice>
        <mc:Fallback xmlns="">
          <p:pic>
            <p:nvPicPr>
              <p:cNvPr id="2061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254783" y="4676939"/>
                <a:ext cx="120335" cy="1584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062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72150" y="4819650"/>
              <a:ext cx="63500" cy="44450"/>
            </p14:xfrm>
          </p:contentPart>
        </mc:Choice>
        <mc:Fallback xmlns="">
          <p:pic>
            <p:nvPicPr>
              <p:cNvPr id="2062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62769" y="4810254"/>
                <a:ext cx="82261" cy="632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063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73750" y="4737100"/>
              <a:ext cx="215900" cy="127000"/>
            </p14:xfrm>
          </p:contentPart>
        </mc:Choice>
        <mc:Fallback xmlns="">
          <p:pic>
            <p:nvPicPr>
              <p:cNvPr id="2063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864394" y="4727746"/>
                <a:ext cx="234611" cy="1457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064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99150" y="4845050"/>
              <a:ext cx="133350" cy="120650"/>
            </p14:xfrm>
          </p:contentPart>
        </mc:Choice>
        <mc:Fallback xmlns="">
          <p:pic>
            <p:nvPicPr>
              <p:cNvPr id="2064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889779" y="4835686"/>
                <a:ext cx="152091" cy="1393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065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04050" y="4724400"/>
              <a:ext cx="101600" cy="69850"/>
            </p14:xfrm>
          </p:contentPart>
        </mc:Choice>
        <mc:Fallback xmlns="">
          <p:pic>
            <p:nvPicPr>
              <p:cNvPr id="2065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994683" y="4715039"/>
                <a:ext cx="120335" cy="885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066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10000" y="2768600"/>
              <a:ext cx="400050" cy="76200"/>
            </p14:xfrm>
          </p:contentPart>
        </mc:Choice>
        <mc:Fallback xmlns="">
          <p:pic>
            <p:nvPicPr>
              <p:cNvPr id="2066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800638" y="2759255"/>
                <a:ext cx="418774" cy="948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67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98900" y="1574800"/>
              <a:ext cx="298450" cy="139700"/>
            </p14:xfrm>
          </p:contentPart>
        </mc:Choice>
        <mc:Fallback xmlns="">
          <p:pic>
            <p:nvPicPr>
              <p:cNvPr id="2067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889540" y="1565439"/>
                <a:ext cx="317171" cy="1584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68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76500" y="1625600"/>
              <a:ext cx="330200" cy="95250"/>
            </p14:xfrm>
          </p:contentPart>
        </mc:Choice>
        <mc:Fallback xmlns="">
          <p:pic>
            <p:nvPicPr>
              <p:cNvPr id="2068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467138" y="1616255"/>
                <a:ext cx="348925" cy="113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069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73250" y="1587500"/>
              <a:ext cx="215900" cy="76200"/>
            </p14:xfrm>
          </p:contentPart>
        </mc:Choice>
        <mc:Fallback xmlns="">
          <p:pic>
            <p:nvPicPr>
              <p:cNvPr id="2069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863894" y="1578110"/>
                <a:ext cx="234611" cy="949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070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619250" y="2565400"/>
              <a:ext cx="361950" cy="260350"/>
            </p14:xfrm>
          </p:contentPart>
        </mc:Choice>
        <mc:Fallback xmlns="">
          <p:pic>
            <p:nvPicPr>
              <p:cNvPr id="2070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609886" y="2556037"/>
                <a:ext cx="380678" cy="2790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071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57450" y="2711450"/>
              <a:ext cx="292100" cy="146050"/>
            </p14:xfrm>
          </p:contentPart>
        </mc:Choice>
        <mc:Fallback xmlns="">
          <p:pic>
            <p:nvPicPr>
              <p:cNvPr id="2071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448086" y="2702097"/>
                <a:ext cx="310829" cy="164756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i="1" dirty="0"/>
              <a:t>Возможные трудности при обучении в </a:t>
            </a:r>
            <a:r>
              <a:rPr lang="ru-RU" i="1" dirty="0" smtClean="0"/>
              <a:t>школе: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/>
              <a:t>1.	В письменных </a:t>
            </a:r>
            <a:r>
              <a:rPr lang="ru-RU" dirty="0" smtClean="0"/>
              <a:t>работах </a:t>
            </a:r>
            <a:r>
              <a:rPr lang="ru-RU" dirty="0"/>
              <a:t>пропускает буквы.</a:t>
            </a:r>
          </a:p>
          <a:p>
            <a:r>
              <a:rPr lang="ru-RU" dirty="0"/>
              <a:t>2.	Неразвитость </a:t>
            </a:r>
            <a:r>
              <a:rPr lang="ru-RU" dirty="0" smtClean="0"/>
              <a:t>орфографической зоркости</a:t>
            </a:r>
            <a:r>
              <a:rPr lang="ru-RU" dirty="0"/>
              <a:t>.</a:t>
            </a:r>
          </a:p>
          <a:p>
            <a:r>
              <a:rPr lang="ru-RU" dirty="0"/>
              <a:t>3.	Неусидчив.</a:t>
            </a:r>
          </a:p>
          <a:p>
            <a:r>
              <a:rPr lang="ru-RU" dirty="0"/>
              <a:t>4.	Испытывает трудности при пересказывании текста.</a:t>
            </a:r>
          </a:p>
          <a:p>
            <a:r>
              <a:rPr lang="ru-RU" dirty="0"/>
              <a:t>5.	Трудно понимает объяснение с первого раза.</a:t>
            </a:r>
          </a:p>
          <a:p>
            <a:r>
              <a:rPr lang="ru-RU" dirty="0"/>
              <a:t>6.	Не справляется с заданиями для самостоятельной работы.</a:t>
            </a:r>
          </a:p>
          <a:p>
            <a:r>
              <a:rPr lang="ru-RU" dirty="0"/>
              <a:t>7.	Любое задание необходимо повторить несколько раз, прежде чем ученик начнет его выполнять.</a:t>
            </a:r>
          </a:p>
          <a:p>
            <a:r>
              <a:rPr lang="ru-RU" dirty="0"/>
              <a:t>8.	Постоянно переспрашивает учителя.</a:t>
            </a:r>
          </a:p>
          <a:p>
            <a:r>
              <a:rPr lang="ru-RU" dirty="0"/>
              <a:t>9.	Опаздывает на уроки.</a:t>
            </a:r>
          </a:p>
        </p:txBody>
      </p:sp>
    </p:spTree>
    <p:extLst>
      <p:ext uri="{BB962C8B-B14F-4D97-AF65-F5344CB8AC3E}">
        <p14:creationId xmlns:p14="http://schemas.microsoft.com/office/powerpoint/2010/main" val="40831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Результаты диагностики  на выявление уровня </a:t>
            </a:r>
            <a:r>
              <a:rPr lang="ru-RU" sz="3200" dirty="0" err="1" smtClean="0"/>
              <a:t>сформированности</a:t>
            </a:r>
            <a:r>
              <a:rPr lang="ru-RU" sz="3200" dirty="0" smtClean="0"/>
              <a:t> </a:t>
            </a:r>
            <a:r>
              <a:rPr lang="ru-RU" sz="3200" dirty="0" err="1" smtClean="0"/>
              <a:t>саморегуляции</a:t>
            </a:r>
            <a:r>
              <a:rPr lang="ru-RU" sz="3200" dirty="0" smtClean="0"/>
              <a:t> и организации деятельности.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887548"/>
              </p:ext>
            </p:extLst>
          </p:nvPr>
        </p:nvGraphicFramePr>
        <p:xfrm>
          <a:off x="457200" y="1600200"/>
          <a:ext cx="8363272" cy="470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Задания для детей на развитие </a:t>
            </a:r>
            <a:r>
              <a:rPr lang="ru-RU" sz="3200" dirty="0" err="1" smtClean="0"/>
              <a:t>саморегуляции</a:t>
            </a:r>
            <a:r>
              <a:rPr lang="ru-RU" sz="3200" dirty="0" smtClean="0"/>
              <a:t> и организации деятельности</a:t>
            </a:r>
            <a:endParaRPr lang="ru-RU" sz="3200" dirty="0"/>
          </a:p>
        </p:txBody>
      </p:sp>
      <p:pic>
        <p:nvPicPr>
          <p:cNvPr id="40963" name="Picture 3" descr="C:\Users\Matrix\Desktop\graficheskie-diktantyi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7"/>
            <a:ext cx="5760640" cy="5414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ЗРИТЕЛЬНО-МОТОРНАЯ КООРДИНАЦИЯ</a:t>
            </a:r>
          </a:p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300" b="1" dirty="0" smtClean="0">
                <a:latin typeface="Times New Roman"/>
                <a:ea typeface="Calibri"/>
                <a:cs typeface="Times New Roman"/>
              </a:rPr>
              <a:t>Диагностика поможет нам </a:t>
            </a:r>
            <a:r>
              <a:rPr lang="ru-RU" sz="3300" b="1" dirty="0">
                <a:latin typeface="Times New Roman"/>
                <a:ea typeface="Calibri"/>
                <a:cs typeface="Times New Roman"/>
              </a:rPr>
              <a:t>выявить:</a:t>
            </a:r>
            <a:endParaRPr lang="ru-RU" sz="33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3300" b="1" dirty="0">
                <a:latin typeface="Times New Roman"/>
                <a:ea typeface="Calibri"/>
                <a:cs typeface="Times New Roman"/>
              </a:rPr>
              <a:t>уровень развития произвольности.</a:t>
            </a:r>
            <a:endParaRPr lang="ru-RU" sz="33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3300" b="1" dirty="0">
                <a:latin typeface="Times New Roman"/>
                <a:ea typeface="Calibri"/>
                <a:cs typeface="Times New Roman"/>
              </a:rPr>
              <a:t>уровень развития мелкой мускулатуры кистей рук.</a:t>
            </a:r>
            <a:endParaRPr lang="ru-RU" sz="33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3300" b="1" dirty="0">
                <a:latin typeface="Times New Roman"/>
                <a:ea typeface="Calibri"/>
                <a:cs typeface="Times New Roman"/>
              </a:rPr>
              <a:t>уровень развития восприятия и ориентировки в пространстве.</a:t>
            </a:r>
            <a:endParaRPr lang="ru-RU" sz="3300" b="1" dirty="0">
              <a:ea typeface="Calibri"/>
              <a:cs typeface="Times New Roman"/>
            </a:endParaRPr>
          </a:p>
          <a:p>
            <a:pPr algn="ctr">
              <a:buNone/>
            </a:pP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309" y="476672"/>
            <a:ext cx="8568952" cy="666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Готовность ребёнка к школе. Результаты диагностики.</a:t>
            </a:r>
          </a:p>
          <a:p>
            <a:pPr indent="228600"/>
            <a:r>
              <a:rPr lang="ru-RU" sz="1600" b="1" dirty="0">
                <a:latin typeface="Times New Roman"/>
                <a:ea typeface="Times New Roman"/>
              </a:rPr>
              <a:t>На будущий год Ваш ребенок пойдет в первый класс. Перед родителями встают вопросы: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Как подготовить ребенка к школе? </a:t>
            </a:r>
            <a:endParaRPr lang="ru-RU" sz="1600" b="1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На что нужно обратить внимание, чтобы переход из ДОУ в школу был менее болезненным? </a:t>
            </a:r>
            <a:endParaRPr lang="ru-RU" sz="1600" b="1" dirty="0">
              <a:ea typeface="Calibri"/>
              <a:cs typeface="Times New Roman"/>
            </a:endParaRP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Готовность к школе – это и физическая, и нравственная, и психологическая, и мыслительная готовность к обучению, и развитие школьно-значимых психологических функций</a:t>
            </a:r>
            <a:r>
              <a:rPr lang="ru-RU" sz="1600" b="1" dirty="0" smtClean="0">
                <a:latin typeface="Times New Roman"/>
                <a:ea typeface="Times New Roman"/>
              </a:rPr>
              <a:t>.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Физическая готовность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Обязательным условием для приема в школу детей седьмого года жизни является достижение ими к 1 сентября возраста  не менее шести с половиной лет. </a:t>
            </a:r>
            <a:endParaRPr lang="ru-RU" sz="1600" b="1" dirty="0" smtClean="0">
              <a:latin typeface="Times New Roman"/>
              <a:ea typeface="Times New Roman"/>
            </a:endParaRP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Нравственная готовность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умение строить отношения с учителем;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умение общаться со сверстниками;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вежливость, сдержанность, послушание.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отношение к себе (отсутствие заниженной самооценки).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Психологическая готовность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это твердое желание учиться, получать знания; понимание важности и необходимости учения; проявление выраженного интереса к получению новых знаний;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это умение слушать учителя и выполнять его задания (отнюдь не всегда интересные);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умение общаться со сверстниками и взрослыми (ребенок легко вступает в контакт, не агрессивен, умеет находить выход из проблемных ситуаций общения, признает авторитет взрослых);</a:t>
            </a:r>
          </a:p>
          <a:p>
            <a:pPr algn="just"/>
            <a:r>
              <a:rPr lang="ru-RU" sz="1600" b="1" dirty="0">
                <a:latin typeface="Times New Roman"/>
                <a:ea typeface="Times New Roman"/>
              </a:rPr>
              <a:t>Ø     это определенный уровень развития мышления, памяти, внимания.</a:t>
            </a:r>
          </a:p>
          <a:p>
            <a:pPr algn="just"/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122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596985" cy="47678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5013176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Инструкция</a:t>
            </a:r>
            <a:r>
              <a:rPr lang="ru-RU" dirty="0" smtClean="0"/>
              <a:t>. </a:t>
            </a:r>
            <a:r>
              <a:rPr lang="ru-RU" i="1" dirty="0" smtClean="0"/>
              <a:t>Здесь нарисованы три узора.  </a:t>
            </a:r>
            <a:r>
              <a:rPr lang="ru-RU" dirty="0" smtClean="0"/>
              <a:t>А) </a:t>
            </a:r>
            <a:r>
              <a:rPr lang="ru-RU" i="1" dirty="0" smtClean="0"/>
              <a:t>Найдите первый узор, посмотрите на него внимательно. Возьмите карандаши, нарисуйте первый  узор так же как в образце до конца строки. Когда закончите,  положите карандаш на стол. Когда будете рисовать, старайтесь не отрывать карандаш от листа бумаги. Будьте внимательны. По моему сигналу прекращаем работу на этой строке и  начинаем новый узор.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b="61286"/>
          <a:stretch>
            <a:fillRect/>
          </a:stretch>
        </p:blipFill>
        <p:spPr bwMode="auto">
          <a:xfrm>
            <a:off x="251520" y="260648"/>
            <a:ext cx="5184576" cy="2767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580112" y="2132856"/>
          <a:ext cx="3563888" cy="378561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67248"/>
                <a:gridCol w="2796640"/>
              </a:tblGrid>
              <a:tr h="304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4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при  выполнении узора, линии ровные, без разрывов и отклонений;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8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3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при выполнении узора, линии ровные, без разрывов  и отклонений, но при выполнении задания ребенок  отрывал карандаш от бумаги;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8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2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изменение размера элементов, при выполнении задания были допущены  1-2 ошибки (неровные линии, разрывы, острые углы , отклонения и выход за пределы клетки);                                                           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8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1 балл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при выполнении задания были допущены более 2 ошибок  (неровные линии, разрывы, острые углы , отклонения и выход за пределы клетки); 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0 баллов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если нет четко воспроизведенных узоров, множественные разрывы, острые углы и отклонения.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5652120" y="1700808"/>
            <a:ext cx="269979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Оценка за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графомоторные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навыки: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3933056"/>
          <a:ext cx="4536504" cy="252374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64360"/>
                <a:gridCol w="387214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4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все закономерности установлены правильно, соблюдена закономерность в расположении, величине линий, чередовании цветов;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3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все закономерности установлены правильно, соблюдена закономерность в расположении, величине линий, чередовании цветов, но имеется нарушение размеров элементов, ошибки в построении элементов;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2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</a:rPr>
                        <a:t>при установлении закономерности  были допущены  1-2 ошибки, и  нарушено чередование цветов;                                                           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1 балл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при установлении закономерности  допущены более 3 ошибок, чередование цветов нарушено ; 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0 баллов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закономерности не устанавливает.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79512" y="3429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Оценка за установление закономерностей: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b="61286"/>
          <a:stretch>
            <a:fillRect/>
          </a:stretch>
        </p:blipFill>
        <p:spPr bwMode="auto">
          <a:xfrm>
            <a:off x="395537" y="3429000"/>
            <a:ext cx="5410910" cy="2880320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b="62218"/>
          <a:stretch>
            <a:fillRect/>
          </a:stretch>
        </p:blipFill>
        <p:spPr bwMode="auto">
          <a:xfrm>
            <a:off x="323527" y="188640"/>
            <a:ext cx="5514339" cy="2880320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Прямоугольник 8"/>
          <p:cNvSpPr/>
          <p:nvPr/>
        </p:nvSpPr>
        <p:spPr>
          <a:xfrm>
            <a:off x="6588224" y="4437112"/>
            <a:ext cx="360040" cy="36004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84368" y="4797152"/>
            <a:ext cx="432048" cy="36004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24328" y="6093296"/>
            <a:ext cx="360040" cy="36004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084168" y="2708920"/>
          <a:ext cx="2840732" cy="29443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4096"/>
                <a:gridCol w="197663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4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/>
                        <a:t>задание сразу выполняет правильно, либо исправляет все допущенные ошибки;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3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нашел и исправил все допущенные ошибки в  2 узорах;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нашел и исправил все допущенные ошибки  в 1 узоре;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1 балл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нашел и исправил 1-2 допущенные ошибки;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0 баллов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не замечает наличие ошибок.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6084168" y="2132856"/>
            <a:ext cx="21957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Оценка за самоконтроль: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i="1" dirty="0"/>
              <a:t>Возможные трудности при обучении в </a:t>
            </a:r>
            <a:r>
              <a:rPr lang="ru-RU" sz="3200" i="1" dirty="0" smtClean="0"/>
              <a:t>школе:</a:t>
            </a:r>
            <a:endParaRPr lang="ru-RU" sz="3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Трудности </a:t>
            </a:r>
            <a:r>
              <a:rPr lang="ru-RU" dirty="0"/>
              <a:t>формирования правильной траектории движений при выполнении графического элемента,</a:t>
            </a:r>
          </a:p>
          <a:p>
            <a:r>
              <a:rPr lang="ru-RU" dirty="0"/>
              <a:t>2. Медленный темп письма.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Возможно зеркальное написание графических элементов, плохое запоминание букв, цифр. </a:t>
            </a:r>
          </a:p>
          <a:p>
            <a:r>
              <a:rPr lang="ru-RU" dirty="0"/>
              <a:t>4. Грязь в тетрадях.</a:t>
            </a:r>
          </a:p>
          <a:p>
            <a:r>
              <a:rPr lang="ru-RU" dirty="0"/>
              <a:t>5.Плохо ориентируется в тетради.</a:t>
            </a:r>
          </a:p>
          <a:p>
            <a:r>
              <a:rPr lang="ru-RU" dirty="0"/>
              <a:t>6.Недоразвитость орфографической зоркости.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7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Результаты диагностики на выявление уровня</a:t>
            </a:r>
            <a:br>
              <a:rPr lang="ru-RU" sz="3200" dirty="0" smtClean="0"/>
            </a:br>
            <a:r>
              <a:rPr lang="ru-RU" sz="3200" dirty="0" smtClean="0"/>
              <a:t>развития зрительно-моторной координации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395018"/>
              </p:ext>
            </p:extLst>
          </p:nvPr>
        </p:nvGraphicFramePr>
        <p:xfrm>
          <a:off x="457200" y="1600200"/>
          <a:ext cx="8435280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на развитие зрительно-моторной координации</a:t>
            </a:r>
            <a:endParaRPr lang="ru-RU" dirty="0"/>
          </a:p>
        </p:txBody>
      </p:sp>
      <p:pic>
        <p:nvPicPr>
          <p:cNvPr id="4" name="Содержимое 3" descr="image0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988840"/>
            <a:ext cx="6696744" cy="37984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2labct8o12295485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8352928" cy="60245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МАТЕМАТИЧЕСКИЕ ПРЕДСТАВЛЕНИЯ</a:t>
            </a:r>
          </a:p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(умение считать, сравнивать, приводить к равенству)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0166" t="41991" r="55382" b="34497"/>
          <a:stretch>
            <a:fillRect/>
          </a:stretch>
        </p:blipFill>
        <p:spPr bwMode="auto">
          <a:xfrm>
            <a:off x="2267744" y="260648"/>
            <a:ext cx="6480720" cy="3312368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3718679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Инструкция : </a:t>
            </a:r>
            <a:r>
              <a:rPr lang="ru-RU" dirty="0" smtClean="0"/>
              <a:t>(</a:t>
            </a:r>
            <a:r>
              <a:rPr lang="ru-RU" dirty="0" err="1" smtClean="0"/>
              <a:t>инструкция</a:t>
            </a:r>
            <a:r>
              <a:rPr lang="ru-RU" dirty="0" smtClean="0"/>
              <a:t> дается поэтапно, повторяется не более 2-х раз). </a:t>
            </a:r>
            <a:r>
              <a:rPr lang="ru-RU" i="1" dirty="0" smtClean="0"/>
              <a:t>Все нашли задание номер 5? </a:t>
            </a:r>
            <a:endParaRPr lang="ru-RU" dirty="0" smtClean="0"/>
          </a:p>
          <a:p>
            <a:pPr lvl="0" algn="just"/>
            <a:r>
              <a:rPr lang="ru-RU" i="1" dirty="0" smtClean="0"/>
              <a:t>	1)Сосчитайте, сколько кружков нарисовано на листе, и  обведите кружочком нужную  цифру в ряду чисел </a:t>
            </a:r>
            <a:r>
              <a:rPr lang="ru-RU" dirty="0" smtClean="0"/>
              <a:t>(следует показ — где на бланке следует обвести соответствующую цифру, обозначающую количество кружков)</a:t>
            </a:r>
            <a:r>
              <a:rPr lang="ru-RU" i="1" dirty="0" smtClean="0"/>
              <a:t>. </a:t>
            </a:r>
            <a:endParaRPr lang="ru-RU" dirty="0" smtClean="0"/>
          </a:p>
          <a:p>
            <a:pPr lvl="0" algn="just"/>
            <a:r>
              <a:rPr lang="ru-RU" i="1" dirty="0" smtClean="0"/>
              <a:t>	2)Сколько квадратов нарисовано </a:t>
            </a:r>
            <a:r>
              <a:rPr lang="ru-RU" dirty="0" smtClean="0"/>
              <a:t>(следует показ — где на бланке следует обвести соответствующую цифру),</a:t>
            </a:r>
            <a:r>
              <a:rPr lang="ru-RU" i="1" dirty="0" smtClean="0"/>
              <a:t> и обозначьте нужную  цифру  на числовом ряду. </a:t>
            </a:r>
            <a:endParaRPr lang="ru-RU" dirty="0" smtClean="0"/>
          </a:p>
          <a:p>
            <a:pPr lvl="0" algn="just"/>
            <a:r>
              <a:rPr lang="ru-RU" i="1" dirty="0" smtClean="0"/>
              <a:t>	3)Поставьте карандашом крестик  на той стороне листа, где фигур больше.  Зачеркни лишние фигуры, чтобы квадратов и кругов стало поровну.</a:t>
            </a:r>
            <a:endParaRPr lang="ru-RU" dirty="0" smtClean="0"/>
          </a:p>
          <a:p>
            <a:pPr algn="just"/>
            <a:r>
              <a:rPr lang="ru-RU" i="1" dirty="0" smtClean="0"/>
              <a:t>Берите простой карандаш и начинайте работать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908720"/>
          <a:ext cx="5010150" cy="2313432"/>
        </p:xfrm>
        <a:graphic>
          <a:graphicData uri="http://schemas.openxmlformats.org/drawingml/2006/table">
            <a:tbl>
              <a:tblPr/>
              <a:tblGrid>
                <a:gridCol w="746922"/>
                <a:gridCol w="426322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/>
                          <a:ea typeface="Times New Roman"/>
                          <a:cs typeface="Times New Roman"/>
                        </a:rPr>
                        <a:t>4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/>
                          <a:ea typeface="Times New Roman"/>
                          <a:cs typeface="Arial CYR"/>
                        </a:rPr>
                        <a:t>правильный пересчет фигур в пределах «9», верное соотнесение числа и количества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3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/>
                          <a:ea typeface="Times New Roman"/>
                          <a:cs typeface="Arial CYR"/>
                        </a:rPr>
                        <a:t>неправильный пересчет фигур в пределах «9» на одной из половин листа или     неверное соотнесение числа и количества на  одной из половин листа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/>
                          <a:ea typeface="Times New Roman"/>
                          <a:cs typeface="Arial CYR"/>
                        </a:rPr>
                        <a:t>неправильный пересчет фигур в пределах «9» на обеих половинках листа или  неверное соотнесение числа и количества на обеих  половинках листа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1 балл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/>
                          <a:ea typeface="Times New Roman"/>
                          <a:cs typeface="Arial CYR"/>
                        </a:rPr>
                        <a:t>неправильный пересчет фигур в пределах «9» и неверное соотнесение числа и количества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0 баллов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/>
                          <a:ea typeface="Times New Roman"/>
                          <a:cs typeface="Arial CYR"/>
                        </a:rPr>
                        <a:t>отказ от выполнения задания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3789040"/>
          <a:ext cx="5010150" cy="420624"/>
        </p:xfrm>
        <a:graphic>
          <a:graphicData uri="http://schemas.openxmlformats.org/drawingml/2006/table">
            <a:tbl>
              <a:tblPr/>
              <a:tblGrid>
                <a:gridCol w="746922"/>
                <a:gridCol w="426322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/>
                          <a:ea typeface="Times New Roman"/>
                          <a:cs typeface="Times New Roman"/>
                        </a:rPr>
                        <a:t>4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/>
                          <a:ea typeface="Times New Roman"/>
                          <a:cs typeface="Arial CYR"/>
                        </a:rPr>
                        <a:t>понятия «больше—меньше» сформированы.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0 баллов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/>
                          <a:ea typeface="Times New Roman"/>
                          <a:cs typeface="Arial CYR"/>
                        </a:rPr>
                        <a:t>несформированность</a:t>
                      </a:r>
                      <a:r>
                        <a:rPr lang="ru-RU" sz="1200" dirty="0">
                          <a:latin typeface="Arial Narrow"/>
                          <a:ea typeface="Times New Roman"/>
                          <a:cs typeface="Arial CYR"/>
                        </a:rPr>
                        <a:t> понятий «больше–меньше»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5013176"/>
          <a:ext cx="5010150" cy="1261872"/>
        </p:xfrm>
        <a:graphic>
          <a:graphicData uri="http://schemas.openxmlformats.org/drawingml/2006/table">
            <a:tbl>
              <a:tblPr/>
              <a:tblGrid>
                <a:gridCol w="746922"/>
                <a:gridCol w="426322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/>
                          <a:ea typeface="Times New Roman"/>
                          <a:cs typeface="Times New Roman"/>
                        </a:rPr>
                        <a:t>4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/>
                          <a:ea typeface="Times New Roman"/>
                          <a:cs typeface="Arial CYR"/>
                        </a:rPr>
                        <a:t>Задание выполнил правильно, в соответствии с инструкцией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3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/>
                          <a:ea typeface="Times New Roman"/>
                          <a:cs typeface="Arial CYR"/>
                        </a:rPr>
                        <a:t>Задание выполнил правильно, но не по  инструкции (дорисовал квадраты)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Инструкцию понял, но задание выполнил неправильно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1 балл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/>
                          <a:ea typeface="Times New Roman"/>
                          <a:cs typeface="Times New Roman"/>
                        </a:rPr>
                        <a:t>Инструкцию не понял, задание не выполнил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/>
                          <a:ea typeface="Times New Roman"/>
                          <a:cs typeface="Times New Roman"/>
                        </a:rPr>
                        <a:t>0 баллов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/>
                          <a:ea typeface="Times New Roman"/>
                          <a:cs typeface="Times New Roman"/>
                        </a:rPr>
                        <a:t>Отказ от выполнения задания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323528" y="306814"/>
            <a:ext cx="46805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Оценка математических представлений: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509120"/>
            <a:ext cx="2584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Приведение к равенству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429000"/>
            <a:ext cx="1215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Сравнение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48680"/>
            <a:ext cx="68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Счет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t="37424" b="31605"/>
          <a:stretch>
            <a:fillRect/>
          </a:stretch>
        </p:blipFill>
        <p:spPr bwMode="auto">
          <a:xfrm>
            <a:off x="4067944" y="2852936"/>
            <a:ext cx="4720940" cy="2016224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44624"/>
            <a:ext cx="9108504" cy="6813376"/>
          </a:xfrm>
          <a:solidFill>
            <a:srgbClr val="FFFF0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4807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В начале учебного года  с  вашего согласия  была проведена диагностика «Изучение стартовых возможностей дошкольников» на выявление уровня развития школьно-значимых психологических функций и уровня мыслительной готовности к обучению в школе.</a:t>
            </a:r>
            <a:endParaRPr lang="ru-RU" sz="80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               Инструментарий состоит из методик, которые давно уже всем известны и апробированы.  Центр психолого-медико-социального сопровождения г. Набережные Челны собрал эти методики воедино, разработал единую систему подсчёта результатов и предложил её для использования детским садам.</a:t>
            </a:r>
            <a:endParaRPr lang="ru-RU" sz="80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И в конце года проводится ещё одна диагностика с целью определить готовность ребёнка к школьному обучению.</a:t>
            </a:r>
            <a:endParaRPr lang="ru-RU" sz="8000" b="1" dirty="0">
              <a:ea typeface="Calibri"/>
              <a:cs typeface="Times New Roman"/>
            </a:endParaRPr>
          </a:p>
          <a:p>
            <a:pPr algn="ctr">
              <a:buNone/>
            </a:pPr>
            <a:r>
              <a:rPr lang="ru-RU" sz="96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9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Методика изучения стартового уровня </a:t>
            </a:r>
            <a:r>
              <a:rPr lang="ru-RU" sz="96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будущих первоклассников </a:t>
            </a:r>
            <a:r>
              <a:rPr lang="ru-RU" sz="9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состоит из 9 </a:t>
            </a:r>
            <a:r>
              <a:rPr lang="ru-RU" sz="96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заданий: </a:t>
            </a:r>
            <a:endParaRPr lang="ru-RU" sz="9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Результаты диагностики «Математические представления»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843920"/>
              </p:ext>
            </p:extLst>
          </p:nvPr>
        </p:nvGraphicFramePr>
        <p:xfrm>
          <a:off x="457200" y="1600200"/>
          <a:ext cx="8363272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на формирование математических представлений</a:t>
            </a:r>
            <a:endParaRPr lang="ru-RU" dirty="0"/>
          </a:p>
        </p:txBody>
      </p:sp>
      <p:pic>
        <p:nvPicPr>
          <p:cNvPr id="4" name="Содержимое 3" descr="0000117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1" y="1600200"/>
            <a:ext cx="3790036" cy="52624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0117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332656"/>
            <a:ext cx="4360415" cy="60129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адания-по-математике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624736" cy="63507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5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МЫСЛИТЕЛЬНЫЕ ПРОЦЕССЫ</a:t>
            </a:r>
          </a:p>
          <a:p>
            <a:pPr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Задание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6 и № 7  – на выявление уровня развития мыслительных операций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6   «Классификацию», задание № 7 «Исключение лишнего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50635" t="11438" r="18373" b="50172"/>
          <a:stretch>
            <a:fillRect/>
          </a:stretch>
        </p:blipFill>
        <p:spPr bwMode="auto">
          <a:xfrm>
            <a:off x="1259632" y="188640"/>
            <a:ext cx="6617350" cy="4608512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508518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Инструкция:</a:t>
            </a:r>
            <a:r>
              <a:rPr lang="ru-RU" i="1" dirty="0" smtClean="0"/>
              <a:t>  На этой карточке нарисованы пять рядов картинок, в каждом ряду по пять предметов, четыре из них имеют что-то общее (подходят друг к другу), а один не подходит. Посмотри, что не подходит, какой предмет здесь лишний  и зачеркни его.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869" t="65980" r="53633" b="17386"/>
          <a:stretch>
            <a:fillRect/>
          </a:stretch>
        </p:blipFill>
        <p:spPr bwMode="auto">
          <a:xfrm>
            <a:off x="395536" y="332656"/>
            <a:ext cx="7344816" cy="2592288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3501008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Инструкция: </a:t>
            </a:r>
          </a:p>
          <a:p>
            <a:pPr algn="just"/>
            <a:r>
              <a:rPr lang="ru-RU" i="1" dirty="0" smtClean="0"/>
              <a:t>	Сейчас внимательно рассмотрите эти фигуры и мысленно разделите их на несколько групп так, чтобы в каждой группе были одинаковые фигуры. Фигуры каждой группы нужно закрасить одинаковым цветом. Сколько найдете одинаковых фигур, столько и понадобится вам разных цветных карандашей. Цвет выбирайте сами». </a:t>
            </a:r>
          </a:p>
          <a:p>
            <a:pPr algn="just"/>
            <a:r>
              <a:rPr lang="ru-RU" b="1" i="1" dirty="0" smtClean="0"/>
              <a:t>(Задание повторяется не более двух раз.)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t="68395" b="8377"/>
          <a:stretch>
            <a:fillRect/>
          </a:stretch>
        </p:blipFill>
        <p:spPr bwMode="auto">
          <a:xfrm>
            <a:off x="395536" y="548680"/>
            <a:ext cx="7418620" cy="2376264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6444208" y="1628800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44208" y="5733256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16216" y="2132856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83568" y="3356992"/>
          <a:ext cx="7632848" cy="29443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11863"/>
                <a:gridCol w="6520985"/>
              </a:tblGrid>
              <a:tr h="17653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Оценка мыслительных процессов (классификация):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4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выделены три группы треугольников (3 равнобедренных треугольника, 3 равносторонних и 3 прямоугольных – названия треугольников даются для учителя)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3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допущена одна ошибка (не различение одинаковых фигур в прямом и перевернутом положении или не различение одинаковых фигур в прямом и зеркальном положении)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2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допущены две ошибки (не различение одинаковых фигур в прямом и перевернутом положении и в прямом и зеркальном положении)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1 балл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допущены три ошибки (не различение одинаковых фигур в прямом и перевернутом положении, в прямом и зеркальном положении, а также не различение разных треугольников)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 dirty="0"/>
                        <a:t>0 баллов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 dirty="0"/>
                        <a:t>бессмысленное хаотическое раскрашивание фигур.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t="68395" b="7086"/>
          <a:stretch>
            <a:fillRect/>
          </a:stretch>
        </p:blipFill>
        <p:spPr bwMode="auto">
          <a:xfrm>
            <a:off x="1691680" y="4005064"/>
            <a:ext cx="7028166" cy="2376264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548680"/>
          <a:ext cx="7632848" cy="29443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11863"/>
                <a:gridCol w="6520985"/>
              </a:tblGrid>
              <a:tr h="17653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Оценка мыслительных процессов (классификация):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4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выделены три группы треугольников (3 равнобедренных треугольника, 3 равносторонних и 3 прямоугольных – названия треугольников даются для учителя)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3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допущена одна ошибка (не различение одинаковых фигур в прямом и перевернутом положении или не различение одинаковых фигур в прямом и зеркальном положении)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2 балла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допущены две ошибки (не различение одинаковых фигур в прямом и перевернутом положении и в прямом и зеркальном положении)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1 балл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/>
                        <a:t>допущены три ошибки (не различение одинаковых фигур в прямом и перевернутом положении, в прямом и зеркальном положении, а также не различение разных треугольников)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 dirty="0"/>
                        <a:t>0 баллов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5" dirty="0"/>
                        <a:t>бессмысленное хаотическое раскрашивание фигур.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i="1" dirty="0"/>
              <a:t>Возможные трудности при обучении в </a:t>
            </a:r>
            <a:r>
              <a:rPr lang="ru-RU" sz="3200" i="1" dirty="0" smtClean="0"/>
              <a:t>школе:</a:t>
            </a:r>
            <a:endParaRPr lang="ru-RU" sz="3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1. Трудности </a:t>
            </a:r>
            <a:r>
              <a:rPr lang="ru-RU" dirty="0"/>
              <a:t>при установлении причинно-следственных связей, решении математических и логических задач.</a:t>
            </a:r>
          </a:p>
          <a:p>
            <a:r>
              <a:rPr lang="ru-RU" dirty="0"/>
              <a:t>2. Трудности понимания сложных грамматических конструкций.</a:t>
            </a:r>
          </a:p>
          <a:p>
            <a:r>
              <a:rPr lang="ru-RU" dirty="0"/>
              <a:t>3. Испытывает затруднения при пересказывании текста.</a:t>
            </a:r>
          </a:p>
          <a:p>
            <a:r>
              <a:rPr lang="ru-RU" dirty="0"/>
              <a:t>4. Трудно понимает объяснение с первого раза.</a:t>
            </a:r>
          </a:p>
        </p:txBody>
      </p:sp>
    </p:spTree>
    <p:extLst>
      <p:ext uri="{BB962C8B-B14F-4D97-AF65-F5344CB8AC3E}">
        <p14:creationId xmlns:p14="http://schemas.microsoft.com/office/powerpoint/2010/main" val="81330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  <a:solidFill>
            <a:srgbClr val="FFFF0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9600" dirty="0" smtClean="0"/>
              <a:t>  </a:t>
            </a:r>
            <a:r>
              <a:rPr lang="ru-RU" sz="9600" b="1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ru-RU" sz="9600" b="1" dirty="0">
                <a:latin typeface="Times New Roman"/>
                <a:ea typeface="Calibri"/>
                <a:cs typeface="Times New Roman"/>
              </a:rPr>
              <a:t>корректурная проба)  по методике </a:t>
            </a:r>
            <a:r>
              <a:rPr lang="ru-RU" sz="9600" b="1" dirty="0" err="1">
                <a:latin typeface="Times New Roman"/>
                <a:ea typeface="Calibri"/>
                <a:cs typeface="Times New Roman"/>
              </a:rPr>
              <a:t>Пьерона-Рузера</a:t>
            </a:r>
            <a:r>
              <a:rPr lang="ru-RU" sz="9600" b="1" dirty="0">
                <a:latin typeface="Times New Roman"/>
                <a:ea typeface="Calibri"/>
                <a:cs typeface="Times New Roman"/>
              </a:rPr>
              <a:t>. Здесь мы можем выявить</a:t>
            </a:r>
            <a:r>
              <a:rPr lang="ru-RU" sz="9600" b="1" dirty="0" smtClean="0">
                <a:latin typeface="Times New Roman"/>
                <a:ea typeface="Calibri"/>
                <a:cs typeface="Times New Roman"/>
              </a:rPr>
              <a:t>:</a:t>
            </a:r>
            <a:r>
              <a:rPr lang="ru-RU" sz="96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концентрация внимания.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sz="9600" b="1" dirty="0" err="1">
                <a:latin typeface="Times New Roman"/>
                <a:ea typeface="Calibri"/>
                <a:cs typeface="Times New Roman"/>
              </a:rPr>
              <a:t>сформированности</a:t>
            </a:r>
            <a:r>
              <a:rPr lang="ru-RU" sz="9600" b="1" dirty="0">
                <a:latin typeface="Times New Roman"/>
                <a:ea typeface="Calibri"/>
                <a:cs typeface="Times New Roman"/>
              </a:rPr>
              <a:t> приемов самоконтроля.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объема и распределения внимания.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развития произвольности.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концентрации и устойчивости внимания.</a:t>
            </a:r>
            <a:endParaRPr lang="ru-RU" sz="8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9600" b="1" dirty="0">
                <a:latin typeface="Times New Roman"/>
                <a:ea typeface="Calibri"/>
                <a:cs typeface="Times New Roman"/>
              </a:rPr>
              <a:t>уровень переключения внимания</a:t>
            </a:r>
            <a:endParaRPr lang="ru-RU" sz="8000" b="1" dirty="0">
              <a:ea typeface="Calibri"/>
              <a:cs typeface="Times New Roman"/>
            </a:endParaRPr>
          </a:p>
          <a:p>
            <a:pPr algn="ctr">
              <a:buNone/>
            </a:pP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785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диагностики уровня развития мыслительных процессов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597071"/>
              </p:ext>
            </p:extLst>
          </p:nvPr>
        </p:nvGraphicFramePr>
        <p:xfrm>
          <a:off x="457200" y="1600200"/>
          <a:ext cx="8435280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на развитие мыслительных процессов</a:t>
            </a:r>
            <a:endParaRPr lang="ru-RU" dirty="0"/>
          </a:p>
        </p:txBody>
      </p:sp>
      <p:pic>
        <p:nvPicPr>
          <p:cNvPr id="4" name="Содержимое 3" descr="images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2852936"/>
            <a:ext cx="7416824" cy="16561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ogicheskie-zadachi-dlya-detei-chto-lishne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404664"/>
            <a:ext cx="4752528" cy="60204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1362"/>
            <a:ext cx="8640960" cy="64139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качанные файлы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2498" y="404664"/>
            <a:ext cx="8719503" cy="6061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0465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ЗВУКОБУКВЕННЫЙ АНАЛИЗ,</a:t>
            </a:r>
          </a:p>
          <a:p>
            <a:pPr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СИНТЕЗ, ФОНЕМАТИЧЕСКОЕ ВОСПРИЯТИЕ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Фонематическое </a:t>
            </a:r>
            <a:r>
              <a:rPr lang="ru-RU" sz="2400" b="1" i="1" u="sng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восприятие </a:t>
            </a:r>
            <a:r>
              <a:rPr lang="ru-RU" sz="2200" b="1" dirty="0">
                <a:latin typeface="Times New Roman"/>
                <a:ea typeface="Calibri"/>
                <a:cs typeface="Times New Roman"/>
              </a:rPr>
              <a:t>- это умение различать звуки в словах, делить слова на слоги. </a:t>
            </a:r>
            <a:r>
              <a:rPr lang="ru-RU" sz="2400" b="1" i="1" u="sng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Звуковой анализ </a:t>
            </a:r>
            <a:r>
              <a:rPr lang="ru-RU" sz="2200" b="1" dirty="0">
                <a:latin typeface="Times New Roman"/>
                <a:ea typeface="Calibri"/>
                <a:cs typeface="Times New Roman"/>
              </a:rPr>
              <a:t>– разделение слова на звуки, </a:t>
            </a:r>
            <a:r>
              <a:rPr lang="ru-RU" sz="2400" b="1" i="1" u="sng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звуковой синтез </a:t>
            </a:r>
            <a:r>
              <a:rPr lang="ru-RU" sz="2200" b="1" dirty="0">
                <a:latin typeface="Times New Roman"/>
                <a:ea typeface="Calibri"/>
                <a:cs typeface="Times New Roman"/>
              </a:rPr>
              <a:t>– составление из звуков слова. Эти навыки очень важны при обучении ребёнка чтению и письму в школе.</a:t>
            </a:r>
            <a:endParaRPr lang="ru-RU" sz="2200" b="1" dirty="0"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latin typeface="Times New Roman"/>
                <a:ea typeface="Calibri"/>
                <a:cs typeface="Times New Roman"/>
              </a:rPr>
              <a:t>Диагностику фонематического восприятия мы проводим с помощью задания № 9, звукового анализа с помощью задания №8, звукового синтеза с помощью задания № 2.</a:t>
            </a:r>
            <a:endParaRPr lang="ru-RU" sz="2200" b="1" dirty="0">
              <a:ea typeface="Calibri"/>
              <a:cs typeface="Times New Roman"/>
            </a:endParaRPr>
          </a:p>
          <a:p>
            <a:pPr algn="ctr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Жизнь со слоном) ВКонтакт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27584" y="1196752"/>
            <a:ext cx="1873441" cy="179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ancing Shoe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196752"/>
            <a:ext cx="1634226" cy="170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аскраска овощи бесплатно. - 24 Декабря 2013 - Blog - Iphonec"/>
          <p:cNvPicPr/>
          <p:nvPr/>
        </p:nvPicPr>
        <p:blipFill>
          <a:blip r:embed="rId5" cstate="print"/>
          <a:srcRect l="9124" t="4800" r="9676"/>
          <a:stretch>
            <a:fillRect/>
          </a:stretch>
        </p:blipFill>
        <p:spPr bwMode="auto">
          <a:xfrm>
            <a:off x="5148064" y="1196752"/>
            <a:ext cx="1244946" cy="159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stena: раскраска посуды"/>
          <p:cNvPicPr/>
          <p:nvPr/>
        </p:nvPicPr>
        <p:blipFill>
          <a:blip r:embed="rId6" cstate="print"/>
          <a:srcRect l="5778" t="22086" r="5970"/>
          <a:stretch>
            <a:fillRect/>
          </a:stretch>
        </p:blipFill>
        <p:spPr bwMode="auto">
          <a:xfrm>
            <a:off x="6804248" y="1268760"/>
            <a:ext cx="1676816" cy="161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ухня Председатель странице раскраски / Фото Супер раскраска &quot; Фотобанк - бесплатный сток"/>
          <p:cNvPicPr/>
          <p:nvPr/>
        </p:nvPicPr>
        <p:blipFill>
          <a:blip r:embed="rId7" cstate="print"/>
          <a:srcRect l="3555" t="6853" r="64448" b="29943"/>
          <a:stretch>
            <a:fillRect/>
          </a:stretch>
        </p:blipFill>
        <p:spPr bwMode="auto">
          <a:xfrm>
            <a:off x="5796136" y="3429000"/>
            <a:ext cx="266429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259632" y="476672"/>
            <a:ext cx="864096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864" y="476672"/>
            <a:ext cx="864096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92080" y="548680"/>
            <a:ext cx="864096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64288" y="548680"/>
            <a:ext cx="864096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645024"/>
            <a:ext cx="51125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Инструкция:  </a:t>
            </a:r>
            <a:r>
              <a:rPr lang="ru-RU" i="1" dirty="0" smtClean="0"/>
              <a:t>Сложи слово по первым звукам картинок и соедини  с предметом, изображенным  на правой стороне листа.</a:t>
            </a:r>
          </a:p>
          <a:p>
            <a:r>
              <a:rPr lang="ru-RU" b="1" i="1" dirty="0" smtClean="0"/>
              <a:t>Например: </a:t>
            </a:r>
            <a:r>
              <a:rPr lang="ru-RU" i="1" dirty="0" smtClean="0"/>
              <a:t>посмотрите у меня на листочке картинки. Какая первая картинка? Какой первый звук вы слышите? И т.д.</a:t>
            </a: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0635" t="11438" r="18373" b="41313"/>
          <a:stretch>
            <a:fillRect/>
          </a:stretch>
        </p:blipFill>
        <p:spPr bwMode="auto">
          <a:xfrm>
            <a:off x="1007604" y="373805"/>
            <a:ext cx="7128792" cy="5719492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6237312"/>
            <a:ext cx="6400800" cy="620688"/>
          </a:xfrm>
        </p:spPr>
        <p:txBody>
          <a:bodyPr>
            <a:normAutofit fontScale="62500" lnSpcReduction="20000"/>
          </a:bodyPr>
          <a:lstStyle/>
          <a:p>
            <a:r>
              <a:rPr lang="tt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жите</a:t>
            </a:r>
            <a:r>
              <a:rPr lang="tt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слово по первым звукам картинок и соедините с предметом, изображённом на правой стороне листа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r="1775" b="40253"/>
          <a:stretch>
            <a:fillRect/>
          </a:stretch>
        </p:blipFill>
        <p:spPr bwMode="auto">
          <a:xfrm>
            <a:off x="251520" y="188640"/>
            <a:ext cx="4132633" cy="3456384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r="2409" b="38548"/>
          <a:stretch>
            <a:fillRect/>
          </a:stretch>
        </p:blipFill>
        <p:spPr bwMode="auto">
          <a:xfrm>
            <a:off x="4788024" y="3068960"/>
            <a:ext cx="4176464" cy="3616036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4149080"/>
          <a:ext cx="4306746" cy="147218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18503"/>
                <a:gridCol w="3588243"/>
              </a:tblGrid>
              <a:tr h="17653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Оценка  звукового синтеза: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4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</a:rPr>
                        <a:t>выполнено правильно все 5 заданий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3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</a:rPr>
                        <a:t>выполнено правильно все 5 заданий, в случае ошибки – самокоррекция;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2 балла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выполнено правильно 4 заданий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latin typeface="Arial Narrow" pitchFamily="34" charset="0"/>
                        </a:rPr>
                        <a:t>1 балл 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выполнено правильно 3 задания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0 баллов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выполнено правильно 2 задания и менее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458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49500" y="2489200"/>
              <a:ext cx="177800" cy="19050"/>
            </p14:xfrm>
          </p:contentPart>
        </mc:Choice>
        <mc:Fallback xmlns="">
          <p:pic>
            <p:nvPicPr>
              <p:cNvPr id="19458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40142" y="2479855"/>
                <a:ext cx="196516" cy="377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459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59050" y="3086100"/>
              <a:ext cx="463550" cy="457200"/>
            </p14:xfrm>
          </p:contentPart>
        </mc:Choice>
        <mc:Fallback xmlns="">
          <p:pic>
            <p:nvPicPr>
              <p:cNvPr id="19459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49693" y="3076740"/>
                <a:ext cx="482265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460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16750" y="3581400"/>
              <a:ext cx="381000" cy="355600"/>
            </p14:xfrm>
          </p:contentPart>
        </mc:Choice>
        <mc:Fallback xmlns="">
          <p:pic>
            <p:nvPicPr>
              <p:cNvPr id="19460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07387" y="3572042"/>
                <a:ext cx="399726" cy="3743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46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51650" y="5391150"/>
              <a:ext cx="101600" cy="120650"/>
            </p14:xfrm>
          </p:contentPart>
        </mc:Choice>
        <mc:Fallback xmlns="">
          <p:pic>
            <p:nvPicPr>
              <p:cNvPr id="1946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42283" y="5381786"/>
                <a:ext cx="120335" cy="1393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46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00900" y="6165850"/>
              <a:ext cx="57150" cy="63500"/>
            </p14:xfrm>
          </p:contentPart>
        </mc:Choice>
        <mc:Fallback xmlns="">
          <p:pic>
            <p:nvPicPr>
              <p:cNvPr id="1946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91555" y="6156469"/>
                <a:ext cx="75841" cy="822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46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45350" y="6400800"/>
              <a:ext cx="190500" cy="165100"/>
            </p14:xfrm>
          </p:contentPart>
        </mc:Choice>
        <mc:Fallback xmlns="">
          <p:pic>
            <p:nvPicPr>
              <p:cNvPr id="1946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235987" y="6391366"/>
                <a:ext cx="209226" cy="1839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46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25700" y="730250"/>
              <a:ext cx="50800" cy="158750"/>
            </p14:xfrm>
          </p:contentPart>
        </mc:Choice>
        <mc:Fallback xmlns="">
          <p:pic>
            <p:nvPicPr>
              <p:cNvPr id="1946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16333" y="720891"/>
                <a:ext cx="69535" cy="1774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46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49500" y="1276350"/>
              <a:ext cx="76200" cy="152400"/>
            </p14:xfrm>
          </p:contentPart>
        </mc:Choice>
        <mc:Fallback xmlns="">
          <p:pic>
            <p:nvPicPr>
              <p:cNvPr id="1946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40155" y="1266983"/>
                <a:ext cx="94891" cy="171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46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55850" y="1854200"/>
              <a:ext cx="146050" cy="25400"/>
            </p14:xfrm>
          </p:contentPart>
        </mc:Choice>
        <mc:Fallback xmlns="">
          <p:pic>
            <p:nvPicPr>
              <p:cNvPr id="1946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46497" y="1844899"/>
                <a:ext cx="164756" cy="440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46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49500" y="1270000"/>
              <a:ext cx="101600" cy="82550"/>
            </p14:xfrm>
          </p:contentPart>
        </mc:Choice>
        <mc:Fallback xmlns="">
          <p:pic>
            <p:nvPicPr>
              <p:cNvPr id="1946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340166" y="1260628"/>
                <a:ext cx="120269" cy="101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46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53250" y="4356100"/>
              <a:ext cx="69850" cy="95250"/>
            </p14:xfrm>
          </p:contentPart>
        </mc:Choice>
        <mc:Fallback xmlns="">
          <p:pic>
            <p:nvPicPr>
              <p:cNvPr id="1946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943889" y="4346755"/>
                <a:ext cx="88573" cy="113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46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59600" y="4330700"/>
              <a:ext cx="69850" cy="127000"/>
            </p14:xfrm>
          </p:contentPart>
        </mc:Choice>
        <mc:Fallback xmlns="">
          <p:pic>
            <p:nvPicPr>
              <p:cNvPr id="1946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950239" y="4321045"/>
                <a:ext cx="88573" cy="146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47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08800" y="4781550"/>
              <a:ext cx="57150" cy="95250"/>
            </p14:xfrm>
          </p:contentPart>
        </mc:Choice>
        <mc:Fallback xmlns="">
          <p:pic>
            <p:nvPicPr>
              <p:cNvPr id="1947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99455" y="4772169"/>
                <a:ext cx="75841" cy="1140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47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91350" y="3663950"/>
              <a:ext cx="241300" cy="152400"/>
            </p14:xfrm>
          </p:contentPart>
        </mc:Choice>
        <mc:Fallback xmlns="">
          <p:pic>
            <p:nvPicPr>
              <p:cNvPr id="1947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975503" y="3600180"/>
                <a:ext cx="272993" cy="2795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947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89750" y="4806950"/>
              <a:ext cx="95250" cy="95250"/>
            </p14:xfrm>
          </p:contentPart>
        </mc:Choice>
        <mc:Fallback xmlns="">
          <p:pic>
            <p:nvPicPr>
              <p:cNvPr id="1947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73935" y="4743330"/>
                <a:ext cx="126880" cy="22249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50635" t="65578" r="17819" b="9813"/>
          <a:stretch>
            <a:fillRect/>
          </a:stretch>
        </p:blipFill>
        <p:spPr bwMode="auto">
          <a:xfrm>
            <a:off x="395536" y="332656"/>
            <a:ext cx="8373090" cy="3672408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4365104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Инструкция: </a:t>
            </a:r>
          </a:p>
          <a:p>
            <a:r>
              <a:rPr lang="ru-RU" i="1" dirty="0" smtClean="0"/>
              <a:t>На этой карточке нарисовано шесть пар картинок. Возьмите простой карандаш. Сейчас мы с вами будем зачеркивать те картинки, которые я назову: </a:t>
            </a:r>
            <a:r>
              <a:rPr lang="ru-RU" b="1" i="1" dirty="0" smtClean="0"/>
              <a:t>коза, крыша, жар, трава, мишка, хорь.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11438" r="49918" b="9813"/>
          <a:stretch>
            <a:fillRect/>
          </a:stretch>
        </p:blipFill>
        <p:spPr bwMode="auto">
          <a:xfrm>
            <a:off x="251520" y="188640"/>
            <a:ext cx="4628314" cy="6495880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64088" y="764704"/>
            <a:ext cx="352839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Инструкция. </a:t>
            </a:r>
            <a:r>
              <a:rPr lang="ru-RU" sz="1600" i="1" dirty="0" smtClean="0"/>
              <a:t>«Смотрите, вот в этом квадратике я поставлю точку, в треугольнике </a:t>
            </a:r>
            <a:r>
              <a:rPr lang="ru-RU" sz="1600" dirty="0" smtClean="0"/>
              <a:t>— </a:t>
            </a:r>
            <a:r>
              <a:rPr lang="ru-RU" sz="1600" i="1" dirty="0" smtClean="0"/>
              <a:t>вот такую черточку (вертикальную), круг оставлю чистым, ничего в нем не нарисую, а в ромбе — вот такую черточку (горизонтальную). Все остальные фигуры вы заполните сами, точно так же, как я вам показала, </a:t>
            </a:r>
            <a:r>
              <a:rPr lang="tt-RU" sz="1600" i="1" dirty="0" smtClean="0"/>
              <a:t>заполняем все фигуры подряд</a:t>
            </a:r>
            <a:r>
              <a:rPr lang="ru-RU" sz="1600" i="1" dirty="0" smtClean="0"/>
              <a:t>» </a:t>
            </a:r>
            <a:r>
              <a:rPr lang="ru-RU" sz="1600" dirty="0" smtClean="0"/>
              <a:t>(еще раз повторить, где и что нарисовать — устно).  После того, как я скажу «стоп»  вам нужно поставить вот такую черту (показать на примере) там, где вы остановились и потом продолжить работать дальше со следующей фигурки.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тсканировано 01.10.2013 8_000.jpg"/>
          <p:cNvPicPr>
            <a:picLocks noChangeAspect="1"/>
          </p:cNvPicPr>
          <p:nvPr/>
        </p:nvPicPr>
        <p:blipFill>
          <a:blip r:embed="rId2" cstate="print">
            <a:lum bright="-20000" contrast="20000"/>
            <a:grayscl/>
          </a:blip>
          <a:srcRect l="5520" t="67850" r="4085" b="1701"/>
          <a:stretch>
            <a:fillRect/>
          </a:stretch>
        </p:blipFill>
        <p:spPr>
          <a:xfrm>
            <a:off x="3851920" y="2708920"/>
            <a:ext cx="4849366" cy="2232248"/>
          </a:xfrm>
          <a:prstGeom prst="rect">
            <a:avLst/>
          </a:prstGeom>
          <a:noFill/>
          <a:ln w="57150" cap="rnd" cmpd="sng">
            <a:solidFill>
              <a:schemeClr val="tx2">
                <a:lumMod val="40000"/>
                <a:lumOff val="6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Рисунок 2" descr="Отсканировано 01.10.2013 13-29_000.jpg"/>
          <p:cNvPicPr>
            <a:picLocks noChangeAspect="1"/>
          </p:cNvPicPr>
          <p:nvPr/>
        </p:nvPicPr>
        <p:blipFill>
          <a:blip r:embed="rId3" cstate="print">
            <a:lum bright="-20000" contrast="20000"/>
            <a:grayscl/>
          </a:blip>
          <a:srcRect l="3839" t="67762" r="4078" b="2187"/>
          <a:stretch>
            <a:fillRect/>
          </a:stretch>
        </p:blipFill>
        <p:spPr>
          <a:xfrm>
            <a:off x="251520" y="332656"/>
            <a:ext cx="4991800" cy="2232248"/>
          </a:xfrm>
          <a:prstGeom prst="rect">
            <a:avLst/>
          </a:prstGeom>
          <a:noFill/>
          <a:ln w="57150" cap="rnd" cmpd="sng">
            <a:solidFill>
              <a:schemeClr val="tx2">
                <a:lumMod val="40000"/>
                <a:lumOff val="6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6084168" y="2636912"/>
            <a:ext cx="36004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64288" y="6021288"/>
            <a:ext cx="504056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949280"/>
            <a:ext cx="36004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588224" y="6021288"/>
            <a:ext cx="360040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528" y="5157192"/>
          <a:ext cx="7128792" cy="12618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04031"/>
                <a:gridCol w="6124761"/>
              </a:tblGrid>
              <a:tr h="17653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Оценка  фонематического восприятия: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4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все 6 заданий, в случае ошибки – самокоррекция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3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все 5 заданий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4 заданий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1 балл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выполнено правильно 3 задания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0 баллов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выполнено правильно 2 задания и менее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0635" t="49828" r="26121" b="33438"/>
          <a:stretch>
            <a:fillRect/>
          </a:stretch>
        </p:blipFill>
        <p:spPr bwMode="auto">
          <a:xfrm>
            <a:off x="359532" y="1716770"/>
            <a:ext cx="8424936" cy="3424461"/>
          </a:xfrm>
          <a:prstGeom prst="rect">
            <a:avLst/>
          </a:prstGeom>
          <a:noFill/>
          <a:ln w="76200" cap="rnd" cmpd="tri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тсканировано 01.10.2013 13-29_000.jpg"/>
          <p:cNvPicPr>
            <a:picLocks noChangeAspect="1"/>
          </p:cNvPicPr>
          <p:nvPr/>
        </p:nvPicPr>
        <p:blipFill>
          <a:blip r:embed="rId2" cstate="print">
            <a:grayscl/>
            <a:lum bright="-10000" contrast="40000"/>
          </a:blip>
          <a:srcRect l="5755" t="47813" r="41009" b="31187"/>
          <a:stretch>
            <a:fillRect/>
          </a:stretch>
        </p:blipFill>
        <p:spPr>
          <a:xfrm>
            <a:off x="251519" y="764704"/>
            <a:ext cx="4262873" cy="2304256"/>
          </a:xfrm>
          <a:prstGeom prst="rect">
            <a:avLst/>
          </a:prstGeom>
          <a:noFill/>
          <a:ln w="76200" cap="rnd" cmpd="sng">
            <a:solidFill>
              <a:schemeClr val="tx2">
                <a:lumMod val="40000"/>
                <a:lumOff val="6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3" descr="F:\семинар для психологов Татарстана\Новая папка\IMG_20150316_182156.jpg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20000" contrast="40000"/>
          </a:blip>
          <a:srcRect l="3989" r="2667"/>
          <a:stretch>
            <a:fillRect/>
          </a:stretch>
        </p:blipFill>
        <p:spPr bwMode="auto">
          <a:xfrm rot="16200000">
            <a:off x="5696496" y="-163867"/>
            <a:ext cx="2376264" cy="4089387"/>
          </a:xfrm>
          <a:prstGeom prst="rect">
            <a:avLst/>
          </a:prstGeom>
          <a:noFill/>
          <a:ln w="57150" cap="rnd" cmpd="sng">
            <a:solidFill>
              <a:schemeClr val="tx2">
                <a:lumMod val="40000"/>
                <a:lumOff val="6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4716016" y="2276872"/>
            <a:ext cx="432048" cy="360040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71600" y="3645024"/>
          <a:ext cx="6624737" cy="28849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87627"/>
                <a:gridCol w="5637110"/>
              </a:tblGrid>
              <a:tr h="608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4 балла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безошибочное заполнение квадратов крестиками в необходимом количестве и без пропусков, допустимы единичные самостоятельные исправления (не более двух)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3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одна ошибка и единичные самостоятельные исправления или несколько собственных исправлений (более двух)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2 балла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заполнение квадратиков крестиками с наличием 2 ошибок, при этом допустимо одно-два самостоятельных исправления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/>
                        <a:t>1 балл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неправильное заполнение квадратиков крестиками  при наличии трех ошибок и одного-двух собственных исправлений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14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/>
                        <a:t>0 баллов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неправильное заполнение квадратиков крестиками, три и более ошибок (крестики в отдельных квадратиках, крестики во всех квадратиках вне зависимости от состава слова, рисунки в квадратиках </a:t>
                      </a:r>
                      <a:br>
                        <a:rPr lang="ru-RU" sz="1200" dirty="0"/>
                      </a:br>
                      <a:r>
                        <a:rPr lang="ru-RU" sz="1200" dirty="0"/>
                        <a:t>и т.п.)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971600" y="3140968"/>
            <a:ext cx="2771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Оценка за звукобуквенный анализ: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i="1" dirty="0"/>
              <a:t>Возможные трудности при обучении в </a:t>
            </a:r>
            <a:r>
              <a:rPr lang="ru-RU" sz="3200" i="1" dirty="0" smtClean="0"/>
              <a:t>школе:</a:t>
            </a:r>
            <a:endParaRPr lang="ru-RU" sz="3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1. На </a:t>
            </a:r>
            <a:r>
              <a:rPr lang="ru-RU" dirty="0"/>
              <a:t>письме пропуск, замена, перестановка  букв, слогов, слов. </a:t>
            </a:r>
          </a:p>
          <a:p>
            <a:r>
              <a:rPr lang="ru-RU" dirty="0"/>
              <a:t>2.Неразвитость орфографической зоркости.</a:t>
            </a:r>
          </a:p>
          <a:p>
            <a:r>
              <a:rPr lang="ru-RU" dirty="0"/>
              <a:t>3. Слитное написание слов в предложении, ошибки при употреблении предлогов.</a:t>
            </a:r>
          </a:p>
        </p:txBody>
      </p:sp>
    </p:spTree>
    <p:extLst>
      <p:ext uri="{BB962C8B-B14F-4D97-AF65-F5344CB8AC3E}">
        <p14:creationId xmlns:p14="http://schemas.microsoft.com/office/powerpoint/2010/main" val="27308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Результаты диагностики «Звукобуквенный анализ, синтез, фонематическое восприятие</a:t>
            </a:r>
            <a:r>
              <a:rPr lang="ru-RU" dirty="0" smtClean="0"/>
              <a:t>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577832"/>
              </p:ext>
            </p:extLst>
          </p:nvPr>
        </p:nvGraphicFramePr>
        <p:xfrm>
          <a:off x="467544" y="1628800"/>
          <a:ext cx="8376834" cy="4754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на фонематическое восприятие</a:t>
            </a:r>
            <a:endParaRPr lang="ru-RU" dirty="0"/>
          </a:p>
        </p:txBody>
      </p:sp>
      <p:pic>
        <p:nvPicPr>
          <p:cNvPr id="4" name="Содержимое 3" descr="slide_4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Звукобуквенный анализ</a:t>
            </a:r>
            <a:endParaRPr lang="ru-RU" dirty="0"/>
          </a:p>
        </p:txBody>
      </p:sp>
      <p:pic>
        <p:nvPicPr>
          <p:cNvPr id="4" name="Содержимое 3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484784"/>
            <a:ext cx="6913934" cy="46852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Звукобуквенный синтез</a:t>
            </a:r>
            <a:endParaRPr lang="ru-RU" dirty="0"/>
          </a:p>
        </p:txBody>
      </p:sp>
      <p:pic>
        <p:nvPicPr>
          <p:cNvPr id="4" name="Содержимое 3" descr="zvuki-rechi-i-ikh-bukvy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527" y="1210008"/>
            <a:ext cx="8326937" cy="4916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Счастливого пути </a:t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по дорогам знаний!</a:t>
            </a:r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sz="6000" dirty="0" smtClean="0"/>
              <a:t> 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  <a:solidFill>
            <a:srgbClr val="FFFF00"/>
          </a:solidFill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6000" b="1" smtClean="0"/>
              <a:t>Спасибо  </a:t>
            </a:r>
            <a:r>
              <a:rPr lang="ru-RU" sz="6000" b="1" dirty="0" smtClean="0"/>
              <a:t>за внимание!</a:t>
            </a:r>
          </a:p>
          <a:p>
            <a:pPr algn="ctr">
              <a:buNone/>
            </a:pPr>
            <a:endParaRPr lang="ru-RU" sz="6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тсканировано 01.10.2013 4_000.jpg"/>
          <p:cNvPicPr>
            <a:picLocks noChangeAspect="1"/>
          </p:cNvPicPr>
          <p:nvPr/>
        </p:nvPicPr>
        <p:blipFill>
          <a:blip r:embed="rId2" cstate="print">
            <a:lum bright="-30000" contrast="40000"/>
          </a:blip>
          <a:stretch>
            <a:fillRect/>
          </a:stretch>
        </p:blipFill>
        <p:spPr>
          <a:xfrm>
            <a:off x="251520" y="692696"/>
            <a:ext cx="4028112" cy="5544616"/>
          </a:xfrm>
          <a:prstGeom prst="rect">
            <a:avLst/>
          </a:prstGeom>
          <a:ln w="76200" cmpd="tri">
            <a:solidFill>
              <a:schemeClr val="tx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3923928" y="5085184"/>
            <a:ext cx="21602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04448" y="3356992"/>
            <a:ext cx="21602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427984" y="1700808"/>
          <a:ext cx="4464496" cy="3797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0080"/>
                <a:gridCol w="3744416"/>
              </a:tblGrid>
              <a:tr h="47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4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заполнение  100 и более фигур бланка в среднем за время до 3 минут, безошибочно или с единичной ошибкой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3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1447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заполнение 90 -99 фигур бланка в среднем за время до 3 минут, безошибочно или с единичной ошибкой или заполнение более 99 фигур, но при выполнении допустил от 2 до 3 ошибок за 3 минуты работы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 smtClean="0">
                          <a:latin typeface="Arial Narrow" pitchFamily="34" charset="0"/>
                        </a:rPr>
                        <a:t>2 балла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заполнение 80 – 89 фигур бланка в среднем за время до 3 минут, безошибочно или с единичной ошибкой, или заполнение более 89 фигур, но при выполнении допустил от 4 до 5 ошибок за 3 минуты работы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1 балл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заполнение 70 -79 фигур бланка в среднем за время до 3 минут, безошибочно или с единичной ошибкой, или заполнение более 79 фигур, но при выполнении допустил от 6 до 7 ошибок за 3 минуты работы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latin typeface="Arial Narrow" pitchFamily="34" charset="0"/>
                        </a:rPr>
                        <a:t>0 баллов 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</a:rPr>
                        <a:t>заполнение менее 70 фигур или многочисленные ошибки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6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64050" y="5943600"/>
              <a:ext cx="215900" cy="565150"/>
            </p14:xfrm>
          </p:contentPart>
        </mc:Choice>
        <mc:Fallback xmlns="">
          <p:pic>
            <p:nvPicPr>
              <p:cNvPr id="1026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54741" y="5934241"/>
                <a:ext cx="234518" cy="583868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i="1" dirty="0"/>
              <a:t>Возможные трудности при обучении в </a:t>
            </a:r>
            <a:r>
              <a:rPr lang="ru-RU" i="1" dirty="0" smtClean="0"/>
              <a:t>школе: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/>
              <a:t>1.	В письменных </a:t>
            </a:r>
            <a:r>
              <a:rPr lang="ru-RU" dirty="0" smtClean="0"/>
              <a:t>работах </a:t>
            </a:r>
            <a:r>
              <a:rPr lang="ru-RU" dirty="0"/>
              <a:t>пропускает буквы.</a:t>
            </a:r>
          </a:p>
          <a:p>
            <a:r>
              <a:rPr lang="ru-RU" dirty="0"/>
              <a:t>2.	Неразвитость </a:t>
            </a:r>
            <a:r>
              <a:rPr lang="ru-RU" dirty="0" smtClean="0"/>
              <a:t>орфографической зоркости</a:t>
            </a:r>
            <a:r>
              <a:rPr lang="ru-RU" dirty="0"/>
              <a:t>.</a:t>
            </a:r>
          </a:p>
          <a:p>
            <a:r>
              <a:rPr lang="ru-RU" dirty="0"/>
              <a:t>3.	Невнимателен и рассеян.</a:t>
            </a:r>
          </a:p>
          <a:p>
            <a:r>
              <a:rPr lang="ru-RU" dirty="0"/>
              <a:t>4.	Трудно понимает объяснение с первого раза.</a:t>
            </a:r>
          </a:p>
          <a:p>
            <a:r>
              <a:rPr lang="ru-RU" dirty="0"/>
              <a:t>5.	Плохо списывает с доски.</a:t>
            </a:r>
          </a:p>
          <a:p>
            <a:r>
              <a:rPr lang="ru-RU" dirty="0"/>
              <a:t>6.	Постоянно </a:t>
            </a:r>
            <a:r>
              <a:rPr lang="ru-RU" dirty="0" smtClean="0"/>
              <a:t>переспрашивает учителя</a:t>
            </a:r>
            <a:r>
              <a:rPr lang="ru-RU" dirty="0"/>
              <a:t>.</a:t>
            </a:r>
          </a:p>
          <a:p>
            <a:r>
              <a:rPr lang="ru-RU" dirty="0"/>
              <a:t>7.	Плохо </a:t>
            </a:r>
            <a:r>
              <a:rPr lang="ru-RU" dirty="0" smtClean="0"/>
              <a:t>ориентируется </a:t>
            </a:r>
            <a:r>
              <a:rPr lang="ru-RU" dirty="0"/>
              <a:t>в тетради.</a:t>
            </a:r>
          </a:p>
          <a:p>
            <a:r>
              <a:rPr lang="ru-RU" dirty="0"/>
              <a:t>8.	Постоянно </a:t>
            </a:r>
            <a:r>
              <a:rPr lang="ru-RU" dirty="0" smtClean="0"/>
              <a:t>отвлекается </a:t>
            </a:r>
            <a:r>
              <a:rPr lang="ru-RU" dirty="0"/>
              <a:t>на уроках, залезает под парту, играет, ест.</a:t>
            </a:r>
          </a:p>
          <a:p>
            <a:r>
              <a:rPr lang="ru-RU" dirty="0"/>
              <a:t>9.	Постоянно забывает дома учебные предметы.</a:t>
            </a:r>
          </a:p>
          <a:p>
            <a:r>
              <a:rPr lang="ru-RU" dirty="0"/>
              <a:t>10.	Плохое знание таблицы сложения (умножения).</a:t>
            </a:r>
          </a:p>
          <a:p>
            <a:r>
              <a:rPr lang="ru-RU" dirty="0"/>
              <a:t>11.	Любое задание необходимо повторить несколько раз, прежде чем ребенок начнет его выполнять.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9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диагностики «Проба на внимание»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891845"/>
              </p:ext>
            </p:extLst>
          </p:nvPr>
        </p:nvGraphicFramePr>
        <p:xfrm>
          <a:off x="457200" y="1600200"/>
          <a:ext cx="8686800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Примерные упражнения  на развитие внимани</a:t>
            </a:r>
            <a:r>
              <a:rPr lang="ru-RU" sz="2400" dirty="0" smtClean="0"/>
              <a:t>я</a:t>
            </a:r>
            <a:endParaRPr lang="ru-RU" sz="2400" dirty="0"/>
          </a:p>
        </p:txBody>
      </p:sp>
      <p:pic>
        <p:nvPicPr>
          <p:cNvPr id="4" name="Содержимое 3" descr="02lab5vph1223816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2611" y="1600200"/>
            <a:ext cx="681877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2314</Words>
  <Application>Microsoft Office PowerPoint</Application>
  <PresentationFormat>Экран (4:3)</PresentationFormat>
  <Paragraphs>287</Paragraphs>
  <Slides>58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ИЗУЧЕНИЕ СТАРТОВЫХ ВОЗМОЖНОСТЕЙ ДОШКОЛЬНИКОВ ГОТОВНОСТЬ РЕБЁНКА К ШКОЛЕ. РЕЗУЛЬТАТЫ ДИАГНОСТИКИ.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трудности при обучении в школе:</vt:lpstr>
      <vt:lpstr>Результаты диагностики «Проба на внимание»</vt:lpstr>
      <vt:lpstr>Примерные упражнения  на развитие внимания</vt:lpstr>
      <vt:lpstr>Упражнения  на развитие внимания</vt:lpstr>
      <vt:lpstr>Упражнения на развитие внимания</vt:lpstr>
      <vt:lpstr>Упражнения  на развитие внимания</vt:lpstr>
      <vt:lpstr>Презентация PowerPoint</vt:lpstr>
      <vt:lpstr>Презентация PowerPoint</vt:lpstr>
      <vt:lpstr>Презентация PowerPoint</vt:lpstr>
      <vt:lpstr>Возможные трудности при обучении в школе:</vt:lpstr>
      <vt:lpstr>Результаты диагностики  на выявление уровня сформированности саморегуляции и организации деятельности.</vt:lpstr>
      <vt:lpstr>Задания для детей на развитие саморегуляции и организации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трудности при обучении в школе:</vt:lpstr>
      <vt:lpstr>Результаты диагностики на выявление уровня развития зрительно-моторной координации</vt:lpstr>
      <vt:lpstr>Упражнения на развитие зрительно-моторной координации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диагностики «Математические представления»</vt:lpstr>
      <vt:lpstr>Упражнения на формирование математических представлений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трудности при обучении в школе:</vt:lpstr>
      <vt:lpstr>Результаты диагностики уровня развития мыслительных процессов</vt:lpstr>
      <vt:lpstr>Упражнения на развитие мыслительных процессов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трудности при обучении в школе:</vt:lpstr>
      <vt:lpstr>Результаты диагностики «Звукобуквенный анализ, синтез, фонематическое восприятие»</vt:lpstr>
      <vt:lpstr>Упражнения на фонематическое восприятие</vt:lpstr>
      <vt:lpstr>Звукобуквенный анализ</vt:lpstr>
      <vt:lpstr>Звукобуквенный синтез</vt:lpstr>
      <vt:lpstr>Счастливого пути  по дорогам знаний! 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Matrix</dc:creator>
  <cp:lastModifiedBy>Matrix</cp:lastModifiedBy>
  <cp:revision>51</cp:revision>
  <dcterms:created xsi:type="dcterms:W3CDTF">2015-11-20T09:03:44Z</dcterms:created>
  <dcterms:modified xsi:type="dcterms:W3CDTF">2021-11-24T08:20:37Z</dcterms:modified>
</cp:coreProperties>
</file>